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0" r:id="rId4"/>
    <p:sldId id="261" r:id="rId5"/>
    <p:sldId id="262" r:id="rId6"/>
    <p:sldId id="264" r:id="rId7"/>
    <p:sldId id="263" r:id="rId8"/>
    <p:sldId id="265" r:id="rId9"/>
    <p:sldId id="286" r:id="rId10"/>
    <p:sldId id="270" r:id="rId11"/>
    <p:sldId id="269" r:id="rId12"/>
    <p:sldId id="268" r:id="rId13"/>
    <p:sldId id="266" r:id="rId14"/>
    <p:sldId id="276" r:id="rId15"/>
    <p:sldId id="275" r:id="rId16"/>
    <p:sldId id="277" r:id="rId17"/>
    <p:sldId id="274" r:id="rId18"/>
    <p:sldId id="273" r:id="rId19"/>
    <p:sldId id="272" r:id="rId20"/>
    <p:sldId id="280" r:id="rId21"/>
    <p:sldId id="278" r:id="rId22"/>
    <p:sldId id="288" r:id="rId23"/>
    <p:sldId id="287" r:id="rId24"/>
    <p:sldId id="284" r:id="rId25"/>
    <p:sldId id="283" r:id="rId26"/>
    <p:sldId id="282" r:id="rId27"/>
    <p:sldId id="289"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54" d="100"/>
          <a:sy n="54" d="100"/>
        </p:scale>
        <p:origin x="861" y="55"/>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jpeg>
</file>

<file path=ppt/media/image2.png>
</file>

<file path=ppt/media/image3.png>
</file>

<file path=ppt/media/image4.jpeg>
</file>

<file path=ppt/media/image5.png>
</file>

<file path=ppt/media/image6.pn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6/29/2024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6/29/2024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0F14-42D5-ED53-6670-F758E6143DB1}"/>
              </a:ext>
            </a:extLst>
          </p:cNvPr>
          <p:cNvSpPr>
            <a:spLocks noGrp="1"/>
          </p:cNvSpPr>
          <p:nvPr>
            <p:ph type="ctrTitle"/>
          </p:nvPr>
        </p:nvSpPr>
        <p:spPr/>
        <p:txBody>
          <a:bodyPr/>
          <a:lstStyle/>
          <a:p>
            <a:pPr algn="ctr"/>
            <a:r>
              <a:rPr lang="en-IN" dirty="0">
                <a:solidFill>
                  <a:schemeClr val="bg2"/>
                </a:solidFill>
              </a:rPr>
              <a:t>Home automation using </a:t>
            </a:r>
            <a:r>
              <a:rPr lang="en-IN" dirty="0" err="1">
                <a:solidFill>
                  <a:schemeClr val="bg2"/>
                </a:solidFill>
              </a:rPr>
              <a:t>nodemcu</a:t>
            </a:r>
            <a:r>
              <a:rPr lang="en-IN" dirty="0">
                <a:solidFill>
                  <a:schemeClr val="bg2"/>
                </a:solidFill>
              </a:rPr>
              <a:t> and </a:t>
            </a:r>
            <a:r>
              <a:rPr lang="en-IN" dirty="0" err="1">
                <a:solidFill>
                  <a:schemeClr val="bg2"/>
                </a:solidFill>
              </a:rPr>
              <a:t>blynk</a:t>
            </a:r>
            <a:r>
              <a:rPr lang="en-IN" dirty="0">
                <a:solidFill>
                  <a:schemeClr val="bg2"/>
                </a:solidFill>
              </a:rPr>
              <a:t>.</a:t>
            </a:r>
          </a:p>
        </p:txBody>
      </p:sp>
      <p:sp>
        <p:nvSpPr>
          <p:cNvPr id="3" name="Subtitle 2">
            <a:extLst>
              <a:ext uri="{FF2B5EF4-FFF2-40B4-BE49-F238E27FC236}">
                <a16:creationId xmlns:a16="http://schemas.microsoft.com/office/drawing/2014/main" id="{E74170CF-5E20-C899-AC6B-AD8D5C7C3F37}"/>
              </a:ext>
            </a:extLst>
          </p:cNvPr>
          <p:cNvSpPr>
            <a:spLocks noGrp="1"/>
          </p:cNvSpPr>
          <p:nvPr>
            <p:ph type="subTitle" idx="1"/>
          </p:nvPr>
        </p:nvSpPr>
        <p:spPr>
          <a:xfrm>
            <a:off x="1876424" y="3602037"/>
            <a:ext cx="8791575" cy="2133599"/>
          </a:xfrm>
        </p:spPr>
        <p:txBody>
          <a:bodyPr/>
          <a:lstStyle/>
          <a:p>
            <a:r>
              <a:rPr lang="en-IN" dirty="0">
                <a:solidFill>
                  <a:schemeClr val="bg1"/>
                </a:solidFill>
              </a:rPr>
              <a:t>Done by:</a:t>
            </a:r>
          </a:p>
          <a:p>
            <a:r>
              <a:rPr lang="en-IN" dirty="0" err="1">
                <a:solidFill>
                  <a:schemeClr val="bg1"/>
                </a:solidFill>
              </a:rPr>
              <a:t>A.Jayaram</a:t>
            </a:r>
            <a:r>
              <a:rPr lang="en-IN" dirty="0">
                <a:solidFill>
                  <a:schemeClr val="bg1"/>
                </a:solidFill>
              </a:rPr>
              <a:t> (bt21ece052)</a:t>
            </a:r>
          </a:p>
          <a:p>
            <a:endParaRPr lang="en-IN" dirty="0"/>
          </a:p>
          <a:p>
            <a:pPr marL="342900" indent="-342900">
              <a:buFont typeface="Arial" panose="020B0604020202020204" pitchFamily="34" charset="0"/>
              <a:buChar char="•"/>
            </a:pPr>
            <a:endParaRPr lang="en-IN" dirty="0"/>
          </a:p>
          <a:p>
            <a:endParaRPr lang="en-IN" dirty="0"/>
          </a:p>
        </p:txBody>
      </p:sp>
    </p:spTree>
    <p:extLst>
      <p:ext uri="{BB962C8B-B14F-4D97-AF65-F5344CB8AC3E}">
        <p14:creationId xmlns:p14="http://schemas.microsoft.com/office/powerpoint/2010/main" val="28712010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4C623-1650-CE0A-5E42-CB28E5054E03}"/>
              </a:ext>
            </a:extLst>
          </p:cNvPr>
          <p:cNvSpPr>
            <a:spLocks noGrp="1"/>
          </p:cNvSpPr>
          <p:nvPr>
            <p:ph type="title"/>
          </p:nvPr>
        </p:nvSpPr>
        <p:spPr>
          <a:xfrm>
            <a:off x="1141413" y="618518"/>
            <a:ext cx="9905998" cy="156545"/>
          </a:xfrm>
        </p:spPr>
        <p:txBody>
          <a:bodyPr>
            <a:normAutofit fontScale="90000"/>
          </a:bodyPr>
          <a:lstStyle/>
          <a:p>
            <a:pPr algn="ctr"/>
            <a:endParaRPr lang="en-IN" b="1" dirty="0">
              <a:solidFill>
                <a:schemeClr val="bg1"/>
              </a:solidFill>
            </a:endParaRPr>
          </a:p>
        </p:txBody>
      </p:sp>
      <p:sp>
        <p:nvSpPr>
          <p:cNvPr id="3" name="Content Placeholder 2">
            <a:extLst>
              <a:ext uri="{FF2B5EF4-FFF2-40B4-BE49-F238E27FC236}">
                <a16:creationId xmlns:a16="http://schemas.microsoft.com/office/drawing/2014/main" id="{FE71F82B-6509-E27E-0815-795779F6B461}"/>
              </a:ext>
            </a:extLst>
          </p:cNvPr>
          <p:cNvSpPr>
            <a:spLocks noGrp="1"/>
          </p:cNvSpPr>
          <p:nvPr>
            <p:ph idx="1"/>
          </p:nvPr>
        </p:nvSpPr>
        <p:spPr>
          <a:xfrm>
            <a:off x="906280" y="1079863"/>
            <a:ext cx="9905999" cy="4815840"/>
          </a:xfrm>
        </p:spPr>
        <p:txBody>
          <a:bodyPr>
            <a:normAutofit fontScale="92500" lnSpcReduction="10000"/>
          </a:bodyPr>
          <a:lstStyle/>
          <a:p>
            <a:pPr>
              <a:buFont typeface="Wingdings" panose="05000000000000000000" pitchFamily="2" charset="2"/>
              <a:buChar char="Ø"/>
            </a:pPr>
            <a:r>
              <a:rPr lang="en-US" dirty="0">
                <a:solidFill>
                  <a:schemeClr val="bg1"/>
                </a:solidFill>
              </a:rPr>
              <a:t>1) </a:t>
            </a:r>
            <a:r>
              <a:rPr lang="en-US" dirty="0" err="1">
                <a:solidFill>
                  <a:schemeClr val="bg1"/>
                </a:solidFill>
              </a:rPr>
              <a:t>NodeMCU</a:t>
            </a:r>
            <a:r>
              <a:rPr lang="en-US" dirty="0">
                <a:solidFill>
                  <a:schemeClr val="bg1"/>
                </a:solidFill>
              </a:rPr>
              <a:t> is a low-cost open source IoT platform. It initially included firmware which runs on the ESP8266 Wi-Fi SoC from </a:t>
            </a:r>
            <a:r>
              <a:rPr lang="en-US" dirty="0" err="1">
                <a:solidFill>
                  <a:schemeClr val="bg1"/>
                </a:solidFill>
              </a:rPr>
              <a:t>Espressif</a:t>
            </a:r>
            <a:r>
              <a:rPr lang="en-US" dirty="0">
                <a:solidFill>
                  <a:schemeClr val="bg1"/>
                </a:solidFill>
              </a:rPr>
              <a:t> Systems, and hardware which was based on the ESP-12 module. Later, support for the ESP32 32-bit MCU was added....</a:t>
            </a:r>
          </a:p>
          <a:p>
            <a:pPr>
              <a:buFont typeface="Wingdings" panose="05000000000000000000" pitchFamily="2" charset="2"/>
              <a:buChar char="Ø"/>
            </a:pPr>
            <a:r>
              <a:rPr lang="en-US" dirty="0">
                <a:solidFill>
                  <a:schemeClr val="bg1"/>
                </a:solidFill>
              </a:rPr>
              <a:t>2) The term </a:t>
            </a:r>
            <a:r>
              <a:rPr lang="en-US" dirty="0" err="1">
                <a:solidFill>
                  <a:schemeClr val="bg1"/>
                </a:solidFill>
              </a:rPr>
              <a:t>NodeMCU</a:t>
            </a:r>
            <a:r>
              <a:rPr lang="en-US" dirty="0">
                <a:solidFill>
                  <a:schemeClr val="bg1"/>
                </a:solidFill>
              </a:rPr>
              <a:t> stands for Node Microcontroller unit It has open source hardware and software environment. </a:t>
            </a:r>
            <a:r>
              <a:rPr lang="en-US" dirty="0" err="1">
                <a:solidFill>
                  <a:schemeClr val="bg1"/>
                </a:solidFill>
              </a:rPr>
              <a:t>NodeMCU</a:t>
            </a:r>
            <a:r>
              <a:rPr lang="en-US" dirty="0">
                <a:solidFill>
                  <a:schemeClr val="bg1"/>
                </a:solidFill>
              </a:rPr>
              <a:t> is also called as Devkit 1.0. It is on board system on chip(SOC) called ESP-8266. The ESP8266 is a low- cost Wi-Fi microchip with full TCP/IP stack and microcontroller capability.</a:t>
            </a:r>
          </a:p>
          <a:p>
            <a:pPr>
              <a:buFont typeface="Wingdings" panose="05000000000000000000" pitchFamily="2" charset="2"/>
              <a:buChar char="Ø"/>
            </a:pPr>
            <a:r>
              <a:rPr lang="en-US" dirty="0">
                <a:solidFill>
                  <a:schemeClr val="bg1"/>
                </a:solidFill>
              </a:rPr>
              <a:t>3) The ESP8266 is the name of a micro controller designed by </a:t>
            </a:r>
            <a:r>
              <a:rPr lang="en-US" dirty="0" err="1">
                <a:solidFill>
                  <a:schemeClr val="bg1"/>
                </a:solidFill>
              </a:rPr>
              <a:t>Espressif</a:t>
            </a:r>
            <a:r>
              <a:rPr lang="en-US" dirty="0">
                <a:solidFill>
                  <a:schemeClr val="bg1"/>
                </a:solidFill>
              </a:rPr>
              <a:t> Systems. The ESP8266 itself is a self-contained </a:t>
            </a:r>
            <a:r>
              <a:rPr lang="en-US" dirty="0" err="1">
                <a:solidFill>
                  <a:schemeClr val="bg1"/>
                </a:solidFill>
              </a:rPr>
              <a:t>WiFi</a:t>
            </a:r>
            <a:r>
              <a:rPr lang="en-US" dirty="0">
                <a:solidFill>
                  <a:schemeClr val="bg1"/>
                </a:solidFill>
              </a:rPr>
              <a:t> networking solution offering as a bridge from existing micro controller to </a:t>
            </a:r>
            <a:r>
              <a:rPr lang="en-US" dirty="0" err="1">
                <a:solidFill>
                  <a:schemeClr val="bg1"/>
                </a:solidFill>
              </a:rPr>
              <a:t>WiFi</a:t>
            </a:r>
            <a:r>
              <a:rPr lang="en-US" dirty="0">
                <a:solidFill>
                  <a:schemeClr val="bg1"/>
                </a:solidFill>
              </a:rPr>
              <a:t> and is also capable of running self-contained applications.</a:t>
            </a:r>
            <a:endParaRPr lang="en-IN" dirty="0">
              <a:solidFill>
                <a:schemeClr val="bg1"/>
              </a:solidFill>
            </a:endParaRPr>
          </a:p>
        </p:txBody>
      </p:sp>
    </p:spTree>
    <p:extLst>
      <p:ext uri="{BB962C8B-B14F-4D97-AF65-F5344CB8AC3E}">
        <p14:creationId xmlns:p14="http://schemas.microsoft.com/office/powerpoint/2010/main" val="6235529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9B351-7B9A-86C2-07FF-C5B3ACB04219}"/>
              </a:ext>
            </a:extLst>
          </p:cNvPr>
          <p:cNvSpPr>
            <a:spLocks noGrp="1"/>
          </p:cNvSpPr>
          <p:nvPr>
            <p:ph type="title"/>
          </p:nvPr>
        </p:nvSpPr>
        <p:spPr>
          <a:xfrm>
            <a:off x="1141413" y="618518"/>
            <a:ext cx="9905998" cy="774853"/>
          </a:xfrm>
        </p:spPr>
        <p:txBody>
          <a:bodyPr/>
          <a:lstStyle/>
          <a:p>
            <a:pPr algn="ctr"/>
            <a:r>
              <a:rPr lang="en-IN" b="1" dirty="0">
                <a:solidFill>
                  <a:schemeClr val="bg1"/>
                </a:solidFill>
              </a:rPr>
              <a:t>Pin</a:t>
            </a:r>
            <a:r>
              <a:rPr lang="en-IN" b="1" dirty="0"/>
              <a:t> </a:t>
            </a:r>
            <a:r>
              <a:rPr lang="en-IN" b="1" dirty="0">
                <a:solidFill>
                  <a:schemeClr val="bg1"/>
                </a:solidFill>
              </a:rPr>
              <a:t>diagram</a:t>
            </a:r>
          </a:p>
        </p:txBody>
      </p:sp>
      <p:pic>
        <p:nvPicPr>
          <p:cNvPr id="5" name="Content Placeholder 4">
            <a:extLst>
              <a:ext uri="{FF2B5EF4-FFF2-40B4-BE49-F238E27FC236}">
                <a16:creationId xmlns:a16="http://schemas.microsoft.com/office/drawing/2014/main" id="{797ABF05-D52D-5BDB-7B78-41A9FEDC1DE1}"/>
              </a:ext>
            </a:extLst>
          </p:cNvPr>
          <p:cNvPicPr>
            <a:picLocks noGrp="1" noChangeAspect="1"/>
          </p:cNvPicPr>
          <p:nvPr>
            <p:ph idx="1"/>
          </p:nvPr>
        </p:nvPicPr>
        <p:blipFill>
          <a:blip r:embed="rId2"/>
          <a:stretch>
            <a:fillRect/>
          </a:stretch>
        </p:blipFill>
        <p:spPr>
          <a:xfrm>
            <a:off x="2962522" y="1393371"/>
            <a:ext cx="6263782" cy="4711338"/>
          </a:xfrm>
        </p:spPr>
      </p:pic>
    </p:spTree>
    <p:extLst>
      <p:ext uri="{BB962C8B-B14F-4D97-AF65-F5344CB8AC3E}">
        <p14:creationId xmlns:p14="http://schemas.microsoft.com/office/powerpoint/2010/main" val="121981548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3E869-B1C4-5E36-F4D3-C6D29F0F406E}"/>
              </a:ext>
            </a:extLst>
          </p:cNvPr>
          <p:cNvSpPr>
            <a:spLocks noGrp="1"/>
          </p:cNvSpPr>
          <p:nvPr>
            <p:ph type="title"/>
          </p:nvPr>
        </p:nvSpPr>
        <p:spPr>
          <a:xfrm>
            <a:off x="1141413" y="618518"/>
            <a:ext cx="9905998" cy="757436"/>
          </a:xfrm>
        </p:spPr>
        <p:txBody>
          <a:bodyPr/>
          <a:lstStyle/>
          <a:p>
            <a:pPr algn="ctr"/>
            <a:r>
              <a:rPr lang="en-IN" b="1" dirty="0">
                <a:solidFill>
                  <a:schemeClr val="bg1"/>
                </a:solidFill>
              </a:rPr>
              <a:t>Features of node </a:t>
            </a:r>
            <a:r>
              <a:rPr lang="en-IN" b="1" dirty="0" err="1">
                <a:solidFill>
                  <a:schemeClr val="bg1"/>
                </a:solidFill>
              </a:rPr>
              <a:t>mcu</a:t>
            </a:r>
            <a:endParaRPr lang="en-IN" b="1" dirty="0">
              <a:solidFill>
                <a:schemeClr val="bg1"/>
              </a:solidFill>
            </a:endParaRPr>
          </a:p>
        </p:txBody>
      </p:sp>
      <p:pic>
        <p:nvPicPr>
          <p:cNvPr id="5" name="Content Placeholder 4">
            <a:extLst>
              <a:ext uri="{FF2B5EF4-FFF2-40B4-BE49-F238E27FC236}">
                <a16:creationId xmlns:a16="http://schemas.microsoft.com/office/drawing/2014/main" id="{A1B630F7-9688-B3B6-98FD-7DC53C8AE6CB}"/>
              </a:ext>
            </a:extLst>
          </p:cNvPr>
          <p:cNvPicPr>
            <a:picLocks noGrp="1" noChangeAspect="1"/>
          </p:cNvPicPr>
          <p:nvPr>
            <p:ph idx="1"/>
          </p:nvPr>
        </p:nvPicPr>
        <p:blipFill>
          <a:blip r:embed="rId2"/>
          <a:stretch>
            <a:fillRect/>
          </a:stretch>
        </p:blipFill>
        <p:spPr>
          <a:xfrm>
            <a:off x="2238103" y="1296987"/>
            <a:ext cx="7463245" cy="4807721"/>
          </a:xfrm>
        </p:spPr>
      </p:pic>
    </p:spTree>
    <p:extLst>
      <p:ext uri="{BB962C8B-B14F-4D97-AF65-F5344CB8AC3E}">
        <p14:creationId xmlns:p14="http://schemas.microsoft.com/office/powerpoint/2010/main" val="16645216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66346-7666-6720-476B-72881631C74A}"/>
              </a:ext>
            </a:extLst>
          </p:cNvPr>
          <p:cNvSpPr>
            <a:spLocks noGrp="1"/>
          </p:cNvSpPr>
          <p:nvPr>
            <p:ph type="title"/>
          </p:nvPr>
        </p:nvSpPr>
        <p:spPr>
          <a:xfrm>
            <a:off x="1141413" y="618518"/>
            <a:ext cx="9905998" cy="835813"/>
          </a:xfrm>
        </p:spPr>
        <p:txBody>
          <a:bodyPr/>
          <a:lstStyle/>
          <a:p>
            <a:pPr algn="ctr"/>
            <a:r>
              <a:rPr lang="en-IN" b="1" dirty="0">
                <a:solidFill>
                  <a:schemeClr val="bg1"/>
                </a:solidFill>
              </a:rPr>
              <a:t>Relay</a:t>
            </a:r>
            <a:r>
              <a:rPr lang="en-IN" dirty="0">
                <a:solidFill>
                  <a:schemeClr val="bg1"/>
                </a:solidFill>
              </a:rPr>
              <a:t> </a:t>
            </a:r>
            <a:r>
              <a:rPr lang="en-IN" b="1" dirty="0">
                <a:solidFill>
                  <a:schemeClr val="bg1"/>
                </a:solidFill>
              </a:rPr>
              <a:t>module</a:t>
            </a:r>
          </a:p>
        </p:txBody>
      </p:sp>
      <p:pic>
        <p:nvPicPr>
          <p:cNvPr id="1026" name="Picture 2" descr="4 Channel 5V Relay Board at Rs 170 | Relay Board in Palghar | ID:  19179450812">
            <a:extLst>
              <a:ext uri="{FF2B5EF4-FFF2-40B4-BE49-F238E27FC236}">
                <a16:creationId xmlns:a16="http://schemas.microsoft.com/office/drawing/2014/main" id="{A2603528-859E-D1F9-774C-4A7263F3766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16777" y="1558834"/>
            <a:ext cx="6992983" cy="42323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995487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120DF-5326-D981-87D6-DFB300E45B92}"/>
              </a:ext>
            </a:extLst>
          </p:cNvPr>
          <p:cNvSpPr>
            <a:spLocks noGrp="1"/>
          </p:cNvSpPr>
          <p:nvPr>
            <p:ph type="title"/>
          </p:nvPr>
        </p:nvSpPr>
        <p:spPr>
          <a:xfrm>
            <a:off x="1141413" y="618518"/>
            <a:ext cx="9905998" cy="52042"/>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B17EAD2C-89BE-03AF-1986-1E5C9F6A7C05}"/>
              </a:ext>
            </a:extLst>
          </p:cNvPr>
          <p:cNvSpPr>
            <a:spLocks noGrp="1"/>
          </p:cNvSpPr>
          <p:nvPr>
            <p:ph idx="1"/>
          </p:nvPr>
        </p:nvSpPr>
        <p:spPr>
          <a:xfrm>
            <a:off x="1141412" y="775063"/>
            <a:ext cx="9905999" cy="5016138"/>
          </a:xfrm>
        </p:spPr>
        <p:txBody>
          <a:bodyPr>
            <a:normAutofit fontScale="85000" lnSpcReduction="10000"/>
          </a:bodyPr>
          <a:lstStyle/>
          <a:p>
            <a:r>
              <a:rPr lang="en-US" b="1" dirty="0">
                <a:solidFill>
                  <a:schemeClr val="bg1"/>
                </a:solidFill>
              </a:rPr>
              <a:t> INTRODUCTION</a:t>
            </a:r>
          </a:p>
          <a:p>
            <a:pPr marL="0" indent="0">
              <a:buNone/>
            </a:pPr>
            <a:r>
              <a:rPr lang="en-US" dirty="0"/>
              <a:t>	</a:t>
            </a:r>
            <a:r>
              <a:rPr lang="en-US" dirty="0">
                <a:solidFill>
                  <a:schemeClr val="bg1"/>
                </a:solidFill>
              </a:rPr>
              <a:t>This is a 5V 4-channel relay interface board, and each channel needs a 15-20mA driver current. It can be used to control various appliances and equipment with large current. It is equipped with high-current relays that work under AC250V 10A or DC30V 10A. It has a standard interface that can be controlled directly by microcontroller.</a:t>
            </a:r>
          </a:p>
          <a:p>
            <a:r>
              <a:rPr lang="en-US" b="1" dirty="0">
                <a:solidFill>
                  <a:schemeClr val="bg1"/>
                </a:solidFill>
              </a:rPr>
              <a:t>PRINCIPLE</a:t>
            </a:r>
          </a:p>
          <a:p>
            <a:pPr marL="0" indent="0">
              <a:buNone/>
            </a:pPr>
            <a:r>
              <a:rPr lang="en-US" dirty="0">
                <a:solidFill>
                  <a:schemeClr val="bg1"/>
                </a:solidFill>
              </a:rPr>
              <a:t>	From the picture below, you can see that when the signal port is at low level, the signal light will light up and the opto-coupler Relay (it transforms electrical signals by light and can isolate input and output electrical signals) will conduct, and then the transistor will conduct, the relay coil will be electrified, and the normally open contact of the relay will be closed. When the signal port is at high level, the normally closed contact of the relay will be closed. So you can connect and disconnect the load by controlling the level of the control signal port.</a:t>
            </a:r>
            <a:endParaRPr lang="en-IN" dirty="0">
              <a:solidFill>
                <a:schemeClr val="bg1"/>
              </a:solidFill>
            </a:endParaRPr>
          </a:p>
        </p:txBody>
      </p:sp>
    </p:spTree>
    <p:extLst>
      <p:ext uri="{BB962C8B-B14F-4D97-AF65-F5344CB8AC3E}">
        <p14:creationId xmlns:p14="http://schemas.microsoft.com/office/powerpoint/2010/main" val="18155011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AB4B8-08A9-7B5A-9CAB-DD69CC70B495}"/>
              </a:ext>
            </a:extLst>
          </p:cNvPr>
          <p:cNvSpPr>
            <a:spLocks noGrp="1"/>
          </p:cNvSpPr>
          <p:nvPr>
            <p:ph type="title"/>
          </p:nvPr>
        </p:nvSpPr>
        <p:spPr>
          <a:xfrm rot="10800000" flipV="1">
            <a:off x="1141413" y="572798"/>
            <a:ext cx="9905998" cy="811864"/>
          </a:xfrm>
        </p:spPr>
        <p:txBody>
          <a:bodyPr>
            <a:normAutofit/>
          </a:bodyPr>
          <a:lstStyle/>
          <a:p>
            <a:pPr algn="ctr"/>
            <a:r>
              <a:rPr lang="en-IN" b="1" dirty="0">
                <a:solidFill>
                  <a:schemeClr val="bg1"/>
                </a:solidFill>
              </a:rPr>
              <a:t>Features of relay module</a:t>
            </a:r>
          </a:p>
        </p:txBody>
      </p:sp>
      <p:sp>
        <p:nvSpPr>
          <p:cNvPr id="3" name="Content Placeholder 2">
            <a:extLst>
              <a:ext uri="{FF2B5EF4-FFF2-40B4-BE49-F238E27FC236}">
                <a16:creationId xmlns:a16="http://schemas.microsoft.com/office/drawing/2014/main" id="{F193DB8B-7128-BDC9-DEE6-4C9DED9C854A}"/>
              </a:ext>
            </a:extLst>
          </p:cNvPr>
          <p:cNvSpPr>
            <a:spLocks noGrp="1"/>
          </p:cNvSpPr>
          <p:nvPr>
            <p:ph idx="1"/>
          </p:nvPr>
        </p:nvSpPr>
        <p:spPr>
          <a:xfrm>
            <a:off x="1141412" y="1554475"/>
            <a:ext cx="9905999" cy="4236725"/>
          </a:xfrm>
        </p:spPr>
        <p:txBody>
          <a:bodyPr>
            <a:normAutofit fontScale="85000" lnSpcReduction="20000"/>
          </a:bodyPr>
          <a:lstStyle/>
          <a:p>
            <a:r>
              <a:rPr lang="en-US" dirty="0">
                <a:solidFill>
                  <a:schemeClr val="bg1"/>
                </a:solidFill>
              </a:rPr>
              <a:t>Size: 75mm (Length) 55mm (Width) 19.3mm (Height) .</a:t>
            </a:r>
          </a:p>
          <a:p>
            <a:r>
              <a:rPr lang="en-US" dirty="0">
                <a:solidFill>
                  <a:schemeClr val="bg1"/>
                </a:solidFill>
              </a:rPr>
              <a:t>Weight: 61g.</a:t>
            </a:r>
          </a:p>
          <a:p>
            <a:r>
              <a:rPr lang="en-US" dirty="0">
                <a:solidFill>
                  <a:schemeClr val="bg1"/>
                </a:solidFill>
              </a:rPr>
              <a:t>PCB Color: Blue.</a:t>
            </a:r>
          </a:p>
          <a:p>
            <a:r>
              <a:rPr lang="en-US" dirty="0">
                <a:solidFill>
                  <a:schemeClr val="bg1"/>
                </a:solidFill>
              </a:rPr>
              <a:t>There are four fixed screw holes at each corner of the board, easy for install and fix. The diameter of the hole is 34mm.</a:t>
            </a:r>
          </a:p>
          <a:p>
            <a:r>
              <a:rPr lang="en-US" dirty="0">
                <a:solidFill>
                  <a:schemeClr val="bg1"/>
                </a:solidFill>
              </a:rPr>
              <a:t>High quality Single relay is used with single pole double throw, a common terminal, a normally open terminal, and a normally closed terminal.</a:t>
            </a:r>
          </a:p>
          <a:p>
            <a:r>
              <a:rPr lang="en-US" dirty="0">
                <a:solidFill>
                  <a:schemeClr val="bg1"/>
                </a:solidFill>
              </a:rPr>
              <a:t>Optical coupling isolation, good anti-interference. </a:t>
            </a:r>
          </a:p>
          <a:p>
            <a:r>
              <a:rPr lang="en-US" dirty="0">
                <a:solidFill>
                  <a:schemeClr val="bg1"/>
                </a:solidFill>
              </a:rPr>
              <a:t>Closed at low level with indicator on, released at high level with indicator off.</a:t>
            </a:r>
          </a:p>
          <a:p>
            <a:r>
              <a:rPr lang="en-US" dirty="0">
                <a:solidFill>
                  <a:schemeClr val="bg1"/>
                </a:solidFill>
              </a:rPr>
              <a:t> The maximum output of the relay: DC 30V/10A, AC 250V/10A.</a:t>
            </a:r>
            <a:endParaRPr lang="en-IN" dirty="0">
              <a:solidFill>
                <a:schemeClr val="bg1"/>
              </a:solidFill>
            </a:endParaRPr>
          </a:p>
        </p:txBody>
      </p:sp>
    </p:spTree>
    <p:extLst>
      <p:ext uri="{BB962C8B-B14F-4D97-AF65-F5344CB8AC3E}">
        <p14:creationId xmlns:p14="http://schemas.microsoft.com/office/powerpoint/2010/main" val="399409775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E48EE-B22D-E8E4-74EF-EA35BB9989B0}"/>
              </a:ext>
            </a:extLst>
          </p:cNvPr>
          <p:cNvSpPr>
            <a:spLocks noGrp="1"/>
          </p:cNvSpPr>
          <p:nvPr>
            <p:ph type="title"/>
          </p:nvPr>
        </p:nvSpPr>
        <p:spPr>
          <a:xfrm>
            <a:off x="1141413" y="618518"/>
            <a:ext cx="9905998" cy="156545"/>
          </a:xfrm>
        </p:spPr>
        <p:txBody>
          <a:bodyPr>
            <a:normAutofit fontScale="90000"/>
          </a:bodyPr>
          <a:lstStyle/>
          <a:p>
            <a:endParaRPr lang="en-IN" dirty="0"/>
          </a:p>
        </p:txBody>
      </p:sp>
      <p:pic>
        <p:nvPicPr>
          <p:cNvPr id="3074" name="Picture 2" descr="5V Four-Channel Relay Module - Pin Diagram, Specifications, Applications,  Working">
            <a:extLst>
              <a:ext uri="{FF2B5EF4-FFF2-40B4-BE49-F238E27FC236}">
                <a16:creationId xmlns:a16="http://schemas.microsoft.com/office/drawing/2014/main" id="{6F9D4439-9CE6-EE6E-5D47-0166608B771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24125" y="1193845"/>
            <a:ext cx="7143750" cy="4752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487031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483A3-276B-FE72-4313-4B7645076760}"/>
              </a:ext>
            </a:extLst>
          </p:cNvPr>
          <p:cNvSpPr>
            <a:spLocks noGrp="1"/>
          </p:cNvSpPr>
          <p:nvPr>
            <p:ph type="title"/>
          </p:nvPr>
        </p:nvSpPr>
        <p:spPr>
          <a:xfrm>
            <a:off x="1141413" y="618518"/>
            <a:ext cx="9905998" cy="888065"/>
          </a:xfrm>
        </p:spPr>
        <p:txBody>
          <a:bodyPr/>
          <a:lstStyle/>
          <a:p>
            <a:pPr algn="ctr"/>
            <a:r>
              <a:rPr lang="en-IN" b="1" dirty="0">
                <a:solidFill>
                  <a:schemeClr val="bg1"/>
                </a:solidFill>
              </a:rPr>
              <a:t>Pin description of relay module</a:t>
            </a:r>
          </a:p>
        </p:txBody>
      </p:sp>
      <p:sp>
        <p:nvSpPr>
          <p:cNvPr id="3" name="Content Placeholder 2">
            <a:extLst>
              <a:ext uri="{FF2B5EF4-FFF2-40B4-BE49-F238E27FC236}">
                <a16:creationId xmlns:a16="http://schemas.microsoft.com/office/drawing/2014/main" id="{F22284D7-ABE5-1DB6-2864-F7057BAF8036}"/>
              </a:ext>
            </a:extLst>
          </p:cNvPr>
          <p:cNvSpPr>
            <a:spLocks noGrp="1"/>
          </p:cNvSpPr>
          <p:nvPr>
            <p:ph idx="1"/>
          </p:nvPr>
        </p:nvSpPr>
        <p:spPr>
          <a:xfrm>
            <a:off x="1141412" y="1567543"/>
            <a:ext cx="9905999" cy="3718560"/>
          </a:xfrm>
        </p:spPr>
        <p:txBody>
          <a:bodyPr/>
          <a:lstStyle/>
          <a:p>
            <a:r>
              <a:rPr lang="en-US" dirty="0">
                <a:solidFill>
                  <a:schemeClr val="bg1"/>
                </a:solidFill>
              </a:rPr>
              <a:t>1) Input: 0-5 V</a:t>
            </a:r>
          </a:p>
          <a:p>
            <a:r>
              <a:rPr lang="en-US" dirty="0">
                <a:solidFill>
                  <a:schemeClr val="bg1"/>
                </a:solidFill>
              </a:rPr>
              <a:t>2) VCC: Positive supply voltage</a:t>
            </a:r>
          </a:p>
          <a:p>
            <a:r>
              <a:rPr lang="en-US" dirty="0">
                <a:solidFill>
                  <a:schemeClr val="bg1"/>
                </a:solidFill>
              </a:rPr>
              <a:t>3) GND: Ground</a:t>
            </a:r>
          </a:p>
          <a:p>
            <a:r>
              <a:rPr lang="en-US" dirty="0">
                <a:solidFill>
                  <a:schemeClr val="bg1"/>
                </a:solidFill>
              </a:rPr>
              <a:t>4) IN1--IN4: Relay control port</a:t>
            </a:r>
          </a:p>
          <a:p>
            <a:r>
              <a:rPr lang="en-US" dirty="0">
                <a:solidFill>
                  <a:schemeClr val="bg1"/>
                </a:solidFill>
              </a:rPr>
              <a:t>5) Output: supports various types of loads</a:t>
            </a:r>
          </a:p>
          <a:p>
            <a:r>
              <a:rPr lang="en-US" dirty="0">
                <a:solidFill>
                  <a:schemeClr val="bg1"/>
                </a:solidFill>
              </a:rPr>
              <a:t>6) Connect a load, DC 30V/10A, AC 250V/10A</a:t>
            </a:r>
            <a:endParaRPr lang="en-IN" dirty="0">
              <a:solidFill>
                <a:schemeClr val="bg1"/>
              </a:solidFill>
            </a:endParaRPr>
          </a:p>
        </p:txBody>
      </p:sp>
    </p:spTree>
    <p:extLst>
      <p:ext uri="{BB962C8B-B14F-4D97-AF65-F5344CB8AC3E}">
        <p14:creationId xmlns:p14="http://schemas.microsoft.com/office/powerpoint/2010/main" val="71479308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E0ED6-3127-9A19-6FE3-04FAC45132D4}"/>
              </a:ext>
            </a:extLst>
          </p:cNvPr>
          <p:cNvSpPr>
            <a:spLocks noGrp="1"/>
          </p:cNvSpPr>
          <p:nvPr>
            <p:ph type="title"/>
          </p:nvPr>
        </p:nvSpPr>
        <p:spPr>
          <a:xfrm>
            <a:off x="1141413" y="618518"/>
            <a:ext cx="9905998" cy="687768"/>
          </a:xfrm>
        </p:spPr>
        <p:txBody>
          <a:bodyPr/>
          <a:lstStyle/>
          <a:p>
            <a:pPr algn="ctr"/>
            <a:r>
              <a:rPr lang="en-IN" b="1" dirty="0">
                <a:solidFill>
                  <a:schemeClr val="bg1"/>
                </a:solidFill>
              </a:rPr>
              <a:t>Flow chart of programme</a:t>
            </a:r>
          </a:p>
        </p:txBody>
      </p:sp>
      <p:pic>
        <p:nvPicPr>
          <p:cNvPr id="5" name="Content Placeholder 4">
            <a:extLst>
              <a:ext uri="{FF2B5EF4-FFF2-40B4-BE49-F238E27FC236}">
                <a16:creationId xmlns:a16="http://schemas.microsoft.com/office/drawing/2014/main" id="{4EB471D7-27F9-25EE-D4A8-E94DD5983078}"/>
              </a:ext>
            </a:extLst>
          </p:cNvPr>
          <p:cNvPicPr>
            <a:picLocks noGrp="1" noChangeAspect="1"/>
          </p:cNvPicPr>
          <p:nvPr>
            <p:ph idx="1"/>
          </p:nvPr>
        </p:nvPicPr>
        <p:blipFill>
          <a:blip r:embed="rId2"/>
          <a:stretch>
            <a:fillRect/>
          </a:stretch>
        </p:blipFill>
        <p:spPr>
          <a:xfrm>
            <a:off x="2116183" y="1227137"/>
            <a:ext cx="7855131" cy="5469753"/>
          </a:xfrm>
        </p:spPr>
      </p:pic>
    </p:spTree>
    <p:extLst>
      <p:ext uri="{BB962C8B-B14F-4D97-AF65-F5344CB8AC3E}">
        <p14:creationId xmlns:p14="http://schemas.microsoft.com/office/powerpoint/2010/main" val="423278433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3A18B-0725-C3FA-55C2-9B51E5F0D3C8}"/>
              </a:ext>
            </a:extLst>
          </p:cNvPr>
          <p:cNvSpPr>
            <a:spLocks noGrp="1"/>
          </p:cNvSpPr>
          <p:nvPr>
            <p:ph type="title"/>
          </p:nvPr>
        </p:nvSpPr>
        <p:spPr>
          <a:xfrm>
            <a:off x="1141413" y="618518"/>
            <a:ext cx="9905998" cy="835813"/>
          </a:xfrm>
        </p:spPr>
        <p:txBody>
          <a:bodyPr/>
          <a:lstStyle/>
          <a:p>
            <a:pPr algn="ctr"/>
            <a:r>
              <a:rPr lang="en-IN" b="1" dirty="0">
                <a:solidFill>
                  <a:schemeClr val="bg1"/>
                </a:solidFill>
              </a:rPr>
              <a:t>advantages</a:t>
            </a:r>
          </a:p>
        </p:txBody>
      </p:sp>
      <p:sp>
        <p:nvSpPr>
          <p:cNvPr id="3" name="Content Placeholder 2">
            <a:extLst>
              <a:ext uri="{FF2B5EF4-FFF2-40B4-BE49-F238E27FC236}">
                <a16:creationId xmlns:a16="http://schemas.microsoft.com/office/drawing/2014/main" id="{DC86992E-71D0-7106-7448-894CD8DF1AE9}"/>
              </a:ext>
            </a:extLst>
          </p:cNvPr>
          <p:cNvSpPr>
            <a:spLocks noGrp="1"/>
          </p:cNvSpPr>
          <p:nvPr>
            <p:ph idx="1"/>
          </p:nvPr>
        </p:nvSpPr>
        <p:spPr>
          <a:xfrm>
            <a:off x="1141412" y="1297577"/>
            <a:ext cx="9905999" cy="4493624"/>
          </a:xfrm>
        </p:spPr>
        <p:txBody>
          <a:bodyPr>
            <a:normAutofit lnSpcReduction="10000"/>
          </a:bodyPr>
          <a:lstStyle/>
          <a:p>
            <a:r>
              <a:rPr lang="en-US" b="1" dirty="0">
                <a:solidFill>
                  <a:schemeClr val="bg1"/>
                </a:solidFill>
              </a:rPr>
              <a:t>1. Savings:</a:t>
            </a:r>
          </a:p>
          <a:p>
            <a:pPr marL="0" indent="0">
              <a:buNone/>
            </a:pPr>
            <a:r>
              <a:rPr lang="en-US" dirty="0"/>
              <a:t>	</a:t>
            </a:r>
            <a:r>
              <a:rPr lang="en-US" dirty="0">
                <a:solidFill>
                  <a:schemeClr val="bg1"/>
                </a:solidFill>
              </a:rPr>
              <a:t>Smart thermostats and smart light bulbs save energy, cutting utility costs over time. Some home automation technologies monitor water usage, too, helping to prevent exorbitant water bills. Certain devices even offer rebates.</a:t>
            </a:r>
          </a:p>
          <a:p>
            <a:pPr marL="0" indent="0">
              <a:buNone/>
            </a:pPr>
            <a:r>
              <a:rPr lang="en-US" b="1" dirty="0">
                <a:solidFill>
                  <a:schemeClr val="bg1"/>
                </a:solidFill>
              </a:rPr>
              <a:t>2. Convenience:</a:t>
            </a:r>
          </a:p>
          <a:p>
            <a:pPr marL="0" indent="0">
              <a:buNone/>
            </a:pPr>
            <a:r>
              <a:rPr lang="en-US" dirty="0"/>
              <a:t>	</a:t>
            </a:r>
            <a:r>
              <a:rPr lang="en-US" dirty="0">
                <a:solidFill>
                  <a:schemeClr val="bg1"/>
                </a:solidFill>
              </a:rPr>
              <a:t>Because home automation technology performs rote tasks automatically, end users experience great convenience. Lots of smart gadgets are compatible with one another, and you can set different triggers between devices to automate regular home processes. For instance, you could set your smart locks to turn on your smart lighting when you unlock the front door.</a:t>
            </a:r>
            <a:endParaRPr lang="en-IN" dirty="0">
              <a:solidFill>
                <a:schemeClr val="bg1"/>
              </a:solidFill>
            </a:endParaRPr>
          </a:p>
        </p:txBody>
      </p:sp>
    </p:spTree>
    <p:extLst>
      <p:ext uri="{BB962C8B-B14F-4D97-AF65-F5344CB8AC3E}">
        <p14:creationId xmlns:p14="http://schemas.microsoft.com/office/powerpoint/2010/main" val="259479408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C7A33-EB3E-B777-8BBC-C5C2E695919F}"/>
              </a:ext>
            </a:extLst>
          </p:cNvPr>
          <p:cNvSpPr>
            <a:spLocks noGrp="1"/>
          </p:cNvSpPr>
          <p:nvPr>
            <p:ph type="title"/>
          </p:nvPr>
        </p:nvSpPr>
        <p:spPr>
          <a:xfrm>
            <a:off x="1141413" y="618518"/>
            <a:ext cx="9905998" cy="52042"/>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820318D1-CFC4-72FB-CBFF-7AF4A2677F3F}"/>
              </a:ext>
            </a:extLst>
          </p:cNvPr>
          <p:cNvSpPr>
            <a:spLocks noGrp="1"/>
          </p:cNvSpPr>
          <p:nvPr>
            <p:ph idx="1"/>
          </p:nvPr>
        </p:nvSpPr>
        <p:spPr>
          <a:xfrm>
            <a:off x="1141412" y="792480"/>
            <a:ext cx="9905999" cy="4998721"/>
          </a:xfrm>
        </p:spPr>
        <p:txBody>
          <a:bodyPr>
            <a:normAutofit fontScale="92500" lnSpcReduction="20000"/>
          </a:bodyPr>
          <a:lstStyle/>
          <a:p>
            <a:r>
              <a:rPr lang="en-IN" b="1" dirty="0">
                <a:solidFill>
                  <a:schemeClr val="bg1"/>
                </a:solidFill>
              </a:rPr>
              <a:t>Abstract:</a:t>
            </a:r>
          </a:p>
          <a:p>
            <a:r>
              <a:rPr lang="en-IN" b="1" dirty="0">
                <a:solidFill>
                  <a:schemeClr val="bg1"/>
                </a:solidFill>
              </a:rPr>
              <a:t>	</a:t>
            </a:r>
            <a:r>
              <a:rPr lang="en-US" dirty="0">
                <a:solidFill>
                  <a:schemeClr val="bg1"/>
                </a:solidFill>
              </a:rPr>
              <a:t>With advancement of Automation technology, life is getting simpler and easier in all aspects. In today's world Automatic systems are being preferred over manual system. With the rapid increase in the number of users of internet over the past decade has made Internet a part and parcel of life, and IoT is the latest and emerging internet technology.</a:t>
            </a:r>
          </a:p>
          <a:p>
            <a:r>
              <a:rPr lang="en-US" dirty="0">
                <a:solidFill>
                  <a:schemeClr val="bg1"/>
                </a:solidFill>
              </a:rPr>
              <a:t> 	Internet of things is a growing network of everyday object-from industrial machine to consumer goods that can share information and complete tasks while you are busy with other activities. Wireless Home Automation system (HAS) using IoT is a system that uses computers or mobile devices to control basic home functions and features automatically through internet from anywhere around the world, an automated home is sometimes called a smart home. It is meant to save the electric power and human energy.</a:t>
            </a:r>
            <a:endParaRPr lang="en-IN" dirty="0">
              <a:solidFill>
                <a:schemeClr val="bg1"/>
              </a:solidFill>
            </a:endParaRPr>
          </a:p>
        </p:txBody>
      </p:sp>
    </p:spTree>
    <p:extLst>
      <p:ext uri="{BB962C8B-B14F-4D97-AF65-F5344CB8AC3E}">
        <p14:creationId xmlns:p14="http://schemas.microsoft.com/office/powerpoint/2010/main" val="16188892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EF2F4-4444-930F-2B8D-CC43F5C24AC8}"/>
              </a:ext>
            </a:extLst>
          </p:cNvPr>
          <p:cNvSpPr>
            <a:spLocks noGrp="1"/>
          </p:cNvSpPr>
          <p:nvPr>
            <p:ph type="title"/>
          </p:nvPr>
        </p:nvSpPr>
        <p:spPr>
          <a:xfrm>
            <a:off x="1141413" y="618518"/>
            <a:ext cx="9905998" cy="448281"/>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1A3B2C92-D256-B1D6-6369-6FD46DB6EDC2}"/>
              </a:ext>
            </a:extLst>
          </p:cNvPr>
          <p:cNvSpPr>
            <a:spLocks noGrp="1"/>
          </p:cNvSpPr>
          <p:nvPr>
            <p:ph idx="1"/>
          </p:nvPr>
        </p:nvSpPr>
        <p:spPr>
          <a:xfrm>
            <a:off x="1141412" y="1262743"/>
            <a:ext cx="9905999" cy="4528458"/>
          </a:xfrm>
        </p:spPr>
        <p:txBody>
          <a:bodyPr>
            <a:normAutofit/>
          </a:bodyPr>
          <a:lstStyle/>
          <a:p>
            <a:r>
              <a:rPr lang="en-US" b="1" dirty="0">
                <a:solidFill>
                  <a:schemeClr val="bg1"/>
                </a:solidFill>
              </a:rPr>
              <a:t>3. Control:</a:t>
            </a:r>
          </a:p>
          <a:p>
            <a:pPr marL="0" indent="0">
              <a:buNone/>
            </a:pPr>
            <a:r>
              <a:rPr lang="en-US" dirty="0"/>
              <a:t>	</a:t>
            </a:r>
            <a:r>
              <a:rPr lang="en-US" dirty="0">
                <a:solidFill>
                  <a:schemeClr val="bg1"/>
                </a:solidFill>
              </a:rPr>
              <a:t>Consumers also choose smart home devices to better control functions within the home. With home automation technology, you can know what's happening inside your home at all times.</a:t>
            </a:r>
          </a:p>
          <a:p>
            <a:r>
              <a:rPr lang="en-US" b="1" dirty="0">
                <a:solidFill>
                  <a:schemeClr val="bg1"/>
                </a:solidFill>
              </a:rPr>
              <a:t>4. Comfort:</a:t>
            </a:r>
          </a:p>
          <a:p>
            <a:pPr marL="0" indent="0">
              <a:buNone/>
            </a:pPr>
            <a:r>
              <a:rPr lang="en-US" dirty="0">
                <a:solidFill>
                  <a:schemeClr val="bg1"/>
                </a:solidFill>
              </a:rPr>
              <a:t>	Some people use smart technology to record shows or to play music throughout the home. Connected devices can also help create a comfortable atmosphere they provide intelligent and adaptive lighting, sound, and temperature, which can all help create an inviting environment.</a:t>
            </a:r>
            <a:endParaRPr lang="en-IN" dirty="0">
              <a:solidFill>
                <a:schemeClr val="bg1"/>
              </a:solidFill>
            </a:endParaRPr>
          </a:p>
        </p:txBody>
      </p:sp>
    </p:spTree>
    <p:extLst>
      <p:ext uri="{BB962C8B-B14F-4D97-AF65-F5344CB8AC3E}">
        <p14:creationId xmlns:p14="http://schemas.microsoft.com/office/powerpoint/2010/main" val="24355662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683C5-6AF2-6D7E-B28F-299AB03F528F}"/>
              </a:ext>
            </a:extLst>
          </p:cNvPr>
          <p:cNvSpPr>
            <a:spLocks noGrp="1"/>
          </p:cNvSpPr>
          <p:nvPr>
            <p:ph type="title"/>
          </p:nvPr>
        </p:nvSpPr>
        <p:spPr>
          <a:xfrm>
            <a:off x="1141413" y="618518"/>
            <a:ext cx="9905998" cy="731311"/>
          </a:xfrm>
        </p:spPr>
        <p:txBody>
          <a:bodyPr/>
          <a:lstStyle/>
          <a:p>
            <a:pPr algn="ctr"/>
            <a:r>
              <a:rPr lang="en-IN" b="1" dirty="0">
                <a:solidFill>
                  <a:schemeClr val="bg1"/>
                </a:solidFill>
              </a:rPr>
              <a:t>applications</a:t>
            </a:r>
          </a:p>
        </p:txBody>
      </p:sp>
      <p:sp>
        <p:nvSpPr>
          <p:cNvPr id="3" name="Content Placeholder 2">
            <a:extLst>
              <a:ext uri="{FF2B5EF4-FFF2-40B4-BE49-F238E27FC236}">
                <a16:creationId xmlns:a16="http://schemas.microsoft.com/office/drawing/2014/main" id="{0470D25C-B49F-AE09-6BE6-EC03DAD99BF2}"/>
              </a:ext>
            </a:extLst>
          </p:cNvPr>
          <p:cNvSpPr>
            <a:spLocks noGrp="1"/>
          </p:cNvSpPr>
          <p:nvPr>
            <p:ph idx="1"/>
          </p:nvPr>
        </p:nvSpPr>
        <p:spPr>
          <a:xfrm>
            <a:off x="1141412" y="1227909"/>
            <a:ext cx="9905999" cy="4563292"/>
          </a:xfrm>
        </p:spPr>
        <p:txBody>
          <a:bodyPr>
            <a:normAutofit fontScale="92500" lnSpcReduction="20000"/>
          </a:bodyPr>
          <a:lstStyle/>
          <a:p>
            <a:r>
              <a:rPr lang="en-US" b="1" dirty="0">
                <a:solidFill>
                  <a:schemeClr val="bg1"/>
                </a:solidFill>
              </a:rPr>
              <a:t>1. Heating, ventilation and air conditioning (HVAC):</a:t>
            </a:r>
          </a:p>
          <a:p>
            <a:pPr marL="0" indent="0">
              <a:buNone/>
            </a:pPr>
            <a:r>
              <a:rPr lang="en-US" dirty="0">
                <a:solidFill>
                  <a:schemeClr val="bg1"/>
                </a:solidFill>
              </a:rPr>
              <a:t>	 It is possible to have remote control of all home energy monitors over </a:t>
            </a:r>
            <a:r>
              <a:rPr lang="en-US" dirty="0" err="1">
                <a:solidFill>
                  <a:schemeClr val="bg1"/>
                </a:solidFill>
              </a:rPr>
              <a:t>theinternet</a:t>
            </a:r>
            <a:r>
              <a:rPr lang="en-US" dirty="0">
                <a:solidFill>
                  <a:schemeClr val="bg1"/>
                </a:solidFill>
              </a:rPr>
              <a:t> incorporating a simple and friendly user interface.</a:t>
            </a:r>
          </a:p>
          <a:p>
            <a:r>
              <a:rPr lang="en-US" b="1" dirty="0">
                <a:solidFill>
                  <a:schemeClr val="bg1"/>
                </a:solidFill>
              </a:rPr>
              <a:t>2. Lighting control system:</a:t>
            </a:r>
          </a:p>
          <a:p>
            <a:pPr marL="0" indent="0">
              <a:buNone/>
            </a:pPr>
            <a:r>
              <a:rPr lang="en-US" dirty="0">
                <a:solidFill>
                  <a:schemeClr val="bg1"/>
                </a:solidFill>
              </a:rPr>
              <a:t>	A "smart" network that incorporates communication between various lighting system inputs and outputs, using one or more central computing devices.</a:t>
            </a:r>
          </a:p>
          <a:p>
            <a:r>
              <a:rPr lang="en-US" b="1" dirty="0">
                <a:solidFill>
                  <a:schemeClr val="bg1"/>
                </a:solidFill>
              </a:rPr>
              <a:t>3. Occupancy-aware control system:</a:t>
            </a:r>
          </a:p>
          <a:p>
            <a:pPr marL="0" indent="0">
              <a:buNone/>
            </a:pPr>
            <a:r>
              <a:rPr lang="en-US" dirty="0">
                <a:solidFill>
                  <a:schemeClr val="bg1"/>
                </a:solidFill>
              </a:rPr>
              <a:t>It is possible to sense the occupancy of the home using smart meters[14] and environmental sensors like CO2 sensors,[15] which can be integrated into the building automation system to trigger automatic responses for energy efficiency and building comfort applications.</a:t>
            </a:r>
            <a:endParaRPr lang="en-IN" dirty="0">
              <a:solidFill>
                <a:schemeClr val="bg1"/>
              </a:solidFill>
            </a:endParaRPr>
          </a:p>
        </p:txBody>
      </p:sp>
    </p:spTree>
    <p:extLst>
      <p:ext uri="{BB962C8B-B14F-4D97-AF65-F5344CB8AC3E}">
        <p14:creationId xmlns:p14="http://schemas.microsoft.com/office/powerpoint/2010/main" val="281085406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DB40E-C7F9-CC40-09DD-ED3BE111AB83}"/>
              </a:ext>
            </a:extLst>
          </p:cNvPr>
          <p:cNvSpPr>
            <a:spLocks noGrp="1"/>
          </p:cNvSpPr>
          <p:nvPr>
            <p:ph type="title"/>
          </p:nvPr>
        </p:nvSpPr>
        <p:spPr>
          <a:xfrm>
            <a:off x="1141413" y="618518"/>
            <a:ext cx="9905998" cy="78168"/>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9A037DFD-9065-3FED-C866-EDEA6B79A56E}"/>
              </a:ext>
            </a:extLst>
          </p:cNvPr>
          <p:cNvSpPr>
            <a:spLocks noGrp="1"/>
          </p:cNvSpPr>
          <p:nvPr>
            <p:ph idx="1"/>
          </p:nvPr>
        </p:nvSpPr>
        <p:spPr>
          <a:xfrm>
            <a:off x="1141412" y="757646"/>
            <a:ext cx="9905999" cy="5033555"/>
          </a:xfrm>
        </p:spPr>
        <p:txBody>
          <a:bodyPr>
            <a:normAutofit lnSpcReduction="10000"/>
          </a:bodyPr>
          <a:lstStyle/>
          <a:p>
            <a:r>
              <a:rPr lang="en-US" b="1" dirty="0">
                <a:solidFill>
                  <a:schemeClr val="bg1"/>
                </a:solidFill>
              </a:rPr>
              <a:t>4. Appliance control and integration:</a:t>
            </a:r>
          </a:p>
          <a:p>
            <a:pPr marL="0" indent="0">
              <a:buNone/>
            </a:pPr>
            <a:r>
              <a:rPr lang="en-US" dirty="0">
                <a:solidFill>
                  <a:schemeClr val="bg1"/>
                </a:solidFill>
              </a:rPr>
              <a:t>	With the smart grid and a smart meter, taking advantage, for instance, of high solar panel output in the middle of the day to run washing machines.</a:t>
            </a:r>
          </a:p>
          <a:p>
            <a:r>
              <a:rPr lang="en-US" b="1" dirty="0">
                <a:solidFill>
                  <a:schemeClr val="bg1"/>
                </a:solidFill>
              </a:rPr>
              <a:t>5. Home robots and security:</a:t>
            </a:r>
          </a:p>
          <a:p>
            <a:pPr marL="0" indent="0">
              <a:buNone/>
            </a:pPr>
            <a:r>
              <a:rPr lang="en-US" dirty="0">
                <a:solidFill>
                  <a:schemeClr val="bg1"/>
                </a:solidFill>
              </a:rPr>
              <a:t>	A household security system integrated with a home automation system can provide additional services such as remote surveillance of security cameras over the Internet, or access control and central locking of all perimeter doors and windows.</a:t>
            </a:r>
          </a:p>
          <a:p>
            <a:pPr marL="0" indent="0">
              <a:buNone/>
            </a:pPr>
            <a:r>
              <a:rPr lang="en-US" b="1" dirty="0">
                <a:solidFill>
                  <a:schemeClr val="bg1"/>
                </a:solidFill>
              </a:rPr>
              <a:t>6. Leak detection: </a:t>
            </a:r>
            <a:r>
              <a:rPr lang="en-US" dirty="0">
                <a:solidFill>
                  <a:schemeClr val="bg1"/>
                </a:solidFill>
              </a:rPr>
              <a:t>smoke and CO detectors.</a:t>
            </a:r>
          </a:p>
          <a:p>
            <a:pPr marL="0" indent="0">
              <a:buNone/>
            </a:pPr>
            <a:r>
              <a:rPr lang="en-US" dirty="0">
                <a:solidFill>
                  <a:schemeClr val="bg1"/>
                </a:solidFill>
              </a:rPr>
              <a:t>7. Home automation for the elderly and disabled.</a:t>
            </a:r>
            <a:endParaRPr lang="en-IN" dirty="0">
              <a:solidFill>
                <a:schemeClr val="bg1"/>
              </a:solidFill>
            </a:endParaRPr>
          </a:p>
        </p:txBody>
      </p:sp>
    </p:spTree>
    <p:extLst>
      <p:ext uri="{BB962C8B-B14F-4D97-AF65-F5344CB8AC3E}">
        <p14:creationId xmlns:p14="http://schemas.microsoft.com/office/powerpoint/2010/main" val="23713069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FB4D5-5682-D200-E0D6-F3B138B84450}"/>
              </a:ext>
            </a:extLst>
          </p:cNvPr>
          <p:cNvSpPr>
            <a:spLocks noGrp="1"/>
          </p:cNvSpPr>
          <p:nvPr>
            <p:ph type="title"/>
          </p:nvPr>
        </p:nvSpPr>
        <p:spPr>
          <a:xfrm>
            <a:off x="1141413" y="618518"/>
            <a:ext cx="9905998" cy="853231"/>
          </a:xfrm>
        </p:spPr>
        <p:txBody>
          <a:bodyPr/>
          <a:lstStyle/>
          <a:p>
            <a:pPr algn="ctr"/>
            <a:r>
              <a:rPr lang="en-IN" b="1" dirty="0">
                <a:solidFill>
                  <a:schemeClr val="bg1"/>
                </a:solidFill>
              </a:rPr>
              <a:t>Video demonstration </a:t>
            </a:r>
          </a:p>
        </p:txBody>
      </p:sp>
      <p:pic>
        <p:nvPicPr>
          <p:cNvPr id="4" name="Workshop project demonstration">
            <a:hlinkClick r:id="" action="ppaction://media"/>
            <a:extLst>
              <a:ext uri="{FF2B5EF4-FFF2-40B4-BE49-F238E27FC236}">
                <a16:creationId xmlns:a16="http://schemas.microsoft.com/office/drawing/2014/main" id="{27618D04-E32A-E158-E459-8FDC11A0FC4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22016" y="1306513"/>
            <a:ext cx="8944791" cy="4932969"/>
          </a:xfrm>
        </p:spPr>
      </p:pic>
    </p:spTree>
    <p:extLst>
      <p:ext uri="{BB962C8B-B14F-4D97-AF65-F5344CB8AC3E}">
        <p14:creationId xmlns:p14="http://schemas.microsoft.com/office/powerpoint/2010/main" val="19671316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D6FDA-B6E4-7571-92EA-DEDC83CC4BF7}"/>
              </a:ext>
            </a:extLst>
          </p:cNvPr>
          <p:cNvSpPr>
            <a:spLocks noGrp="1"/>
          </p:cNvSpPr>
          <p:nvPr>
            <p:ph type="title"/>
          </p:nvPr>
        </p:nvSpPr>
        <p:spPr>
          <a:xfrm>
            <a:off x="1141413" y="618518"/>
            <a:ext cx="9905998" cy="827105"/>
          </a:xfrm>
        </p:spPr>
        <p:txBody>
          <a:bodyPr/>
          <a:lstStyle/>
          <a:p>
            <a:pPr algn="ctr"/>
            <a:r>
              <a:rPr lang="en-IN" b="1" dirty="0">
                <a:solidFill>
                  <a:schemeClr val="bg1"/>
                </a:solidFill>
              </a:rPr>
              <a:t>conclusion</a:t>
            </a:r>
          </a:p>
        </p:txBody>
      </p:sp>
      <p:sp>
        <p:nvSpPr>
          <p:cNvPr id="3" name="Content Placeholder 2">
            <a:extLst>
              <a:ext uri="{FF2B5EF4-FFF2-40B4-BE49-F238E27FC236}">
                <a16:creationId xmlns:a16="http://schemas.microsoft.com/office/drawing/2014/main" id="{DD1827B4-A1AD-DAF4-C6CD-8DF525F951B9}"/>
              </a:ext>
            </a:extLst>
          </p:cNvPr>
          <p:cNvSpPr>
            <a:spLocks noGrp="1"/>
          </p:cNvSpPr>
          <p:nvPr>
            <p:ph idx="1"/>
          </p:nvPr>
        </p:nvSpPr>
        <p:spPr>
          <a:xfrm>
            <a:off x="1141412" y="1341120"/>
            <a:ext cx="9905999" cy="4450081"/>
          </a:xfrm>
        </p:spPr>
        <p:txBody>
          <a:bodyPr>
            <a:normAutofit/>
          </a:bodyPr>
          <a:lstStyle/>
          <a:p>
            <a:r>
              <a:rPr lang="en-US" dirty="0">
                <a:solidFill>
                  <a:schemeClr val="bg1"/>
                </a:solidFill>
              </a:rPr>
              <a:t>While wearing down this </a:t>
            </a:r>
            <a:r>
              <a:rPr lang="en-US" dirty="0" err="1">
                <a:solidFill>
                  <a:schemeClr val="bg1"/>
                </a:solidFill>
              </a:rPr>
              <a:t>endeavour</a:t>
            </a:r>
            <a:r>
              <a:rPr lang="en-US" dirty="0">
                <a:solidFill>
                  <a:schemeClr val="bg1"/>
                </a:solidFill>
              </a:rPr>
              <a:t> we have grabbed a lot of finding out about various modules being used in this errand. We are glad we can Built this Project as a part in this </a:t>
            </a:r>
            <a:r>
              <a:rPr lang="en-US" dirty="0" err="1">
                <a:solidFill>
                  <a:schemeClr val="bg1"/>
                </a:solidFill>
              </a:rPr>
              <a:t>endeavour</a:t>
            </a:r>
            <a:r>
              <a:rPr lang="en-US" dirty="0">
                <a:solidFill>
                  <a:schemeClr val="bg1"/>
                </a:solidFill>
              </a:rPr>
              <a:t> and set up new musings. Additionally, we might want to include that home computerization is the fate of places of new world</a:t>
            </a:r>
          </a:p>
          <a:p>
            <a:r>
              <a:rPr lang="en-US" dirty="0">
                <a:solidFill>
                  <a:schemeClr val="bg1"/>
                </a:solidFill>
              </a:rPr>
              <a:t>Home automation is a resource which can make home environment Automated. People can control their electrical devices via. Smartphone These home automation devices and set-up controlling action through mobile. In future these products may have high potential for marketing.</a:t>
            </a:r>
            <a:endParaRPr lang="en-IN" dirty="0">
              <a:solidFill>
                <a:schemeClr val="bg1"/>
              </a:solidFill>
            </a:endParaRPr>
          </a:p>
        </p:txBody>
      </p:sp>
    </p:spTree>
    <p:extLst>
      <p:ext uri="{BB962C8B-B14F-4D97-AF65-F5344CB8AC3E}">
        <p14:creationId xmlns:p14="http://schemas.microsoft.com/office/powerpoint/2010/main" val="1290213404"/>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1B67D-3131-0161-98C7-74AB7196BB53}"/>
              </a:ext>
            </a:extLst>
          </p:cNvPr>
          <p:cNvSpPr>
            <a:spLocks noGrp="1"/>
          </p:cNvSpPr>
          <p:nvPr>
            <p:ph type="title"/>
          </p:nvPr>
        </p:nvSpPr>
        <p:spPr>
          <a:xfrm>
            <a:off x="1141413" y="618517"/>
            <a:ext cx="9905998" cy="992569"/>
          </a:xfrm>
        </p:spPr>
        <p:txBody>
          <a:bodyPr/>
          <a:lstStyle/>
          <a:p>
            <a:pPr algn="ctr"/>
            <a:r>
              <a:rPr lang="en-IN" b="1" dirty="0">
                <a:solidFill>
                  <a:schemeClr val="bg1"/>
                </a:solidFill>
              </a:rPr>
              <a:t>Future scope</a:t>
            </a:r>
          </a:p>
        </p:txBody>
      </p:sp>
      <p:sp>
        <p:nvSpPr>
          <p:cNvPr id="3" name="Content Placeholder 2">
            <a:extLst>
              <a:ext uri="{FF2B5EF4-FFF2-40B4-BE49-F238E27FC236}">
                <a16:creationId xmlns:a16="http://schemas.microsoft.com/office/drawing/2014/main" id="{9E679114-0F5D-B7B9-19A5-30E177557167}"/>
              </a:ext>
            </a:extLst>
          </p:cNvPr>
          <p:cNvSpPr>
            <a:spLocks noGrp="1"/>
          </p:cNvSpPr>
          <p:nvPr>
            <p:ph idx="1"/>
          </p:nvPr>
        </p:nvSpPr>
        <p:spPr>
          <a:xfrm>
            <a:off x="1141412" y="1489166"/>
            <a:ext cx="9905999" cy="4302035"/>
          </a:xfrm>
        </p:spPr>
        <p:txBody>
          <a:bodyPr/>
          <a:lstStyle/>
          <a:p>
            <a:r>
              <a:rPr lang="en-US" dirty="0">
                <a:solidFill>
                  <a:schemeClr val="bg1"/>
                </a:solidFill>
              </a:rPr>
              <a:t>1) The going with stage for home robotization advertise will happen subject to a couple of key overhauls in the progression open in Automation, for example, improvement in Wireless Automation blueprints and moreover bringing down of regard appears as the market starts perceive Home mechanization use in more noteworthy volumes</a:t>
            </a:r>
          </a:p>
          <a:p>
            <a:r>
              <a:rPr lang="en-US" dirty="0">
                <a:solidFill>
                  <a:schemeClr val="bg1"/>
                </a:solidFill>
              </a:rPr>
              <a:t>2) Big associations like Philips, Siemens and Schneider will as time goes on bring out truly mass market mechanization things with interfacing with UI in any case at lower esteem point as contrast with today, and more people will be able to bear the cost of the things.</a:t>
            </a:r>
            <a:endParaRPr lang="en-IN" dirty="0">
              <a:solidFill>
                <a:schemeClr val="bg1"/>
              </a:solidFill>
            </a:endParaRPr>
          </a:p>
        </p:txBody>
      </p:sp>
    </p:spTree>
    <p:extLst>
      <p:ext uri="{BB962C8B-B14F-4D97-AF65-F5344CB8AC3E}">
        <p14:creationId xmlns:p14="http://schemas.microsoft.com/office/powerpoint/2010/main" val="5720740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E49DE-08DB-370B-ADB3-DE0F147BD43B}"/>
              </a:ext>
            </a:extLst>
          </p:cNvPr>
          <p:cNvSpPr>
            <a:spLocks noGrp="1"/>
          </p:cNvSpPr>
          <p:nvPr>
            <p:ph type="title"/>
          </p:nvPr>
        </p:nvSpPr>
        <p:spPr>
          <a:xfrm>
            <a:off x="1141413" y="618518"/>
            <a:ext cx="9905998" cy="670351"/>
          </a:xfrm>
        </p:spPr>
        <p:txBody>
          <a:bodyPr>
            <a:normAutofit/>
          </a:bodyPr>
          <a:lstStyle/>
          <a:p>
            <a:endParaRPr lang="en-IN" dirty="0"/>
          </a:p>
        </p:txBody>
      </p:sp>
      <p:sp>
        <p:nvSpPr>
          <p:cNvPr id="3" name="Content Placeholder 2">
            <a:extLst>
              <a:ext uri="{FF2B5EF4-FFF2-40B4-BE49-F238E27FC236}">
                <a16:creationId xmlns:a16="http://schemas.microsoft.com/office/drawing/2014/main" id="{45453F33-9C58-3E38-B69F-5BB9DBDCCF47}"/>
              </a:ext>
            </a:extLst>
          </p:cNvPr>
          <p:cNvSpPr>
            <a:spLocks noGrp="1"/>
          </p:cNvSpPr>
          <p:nvPr>
            <p:ph idx="1"/>
          </p:nvPr>
        </p:nvSpPr>
        <p:spPr>
          <a:xfrm>
            <a:off x="1141412" y="1489165"/>
            <a:ext cx="9905999" cy="4302035"/>
          </a:xfrm>
        </p:spPr>
        <p:txBody>
          <a:bodyPr/>
          <a:lstStyle/>
          <a:p>
            <a:r>
              <a:rPr lang="en-US" dirty="0">
                <a:solidFill>
                  <a:schemeClr val="bg1"/>
                </a:solidFill>
              </a:rPr>
              <a:t>3) Solution commitments will bit by bit move to an all the more straightforward structure, where next to two or three key parts, customers will have the ability to buy and use the Automation things themselves without the guide of any specific ace.</a:t>
            </a:r>
          </a:p>
          <a:p>
            <a:r>
              <a:rPr lang="en-US" dirty="0">
                <a:solidFill>
                  <a:schemeClr val="bg1"/>
                </a:solidFill>
              </a:rPr>
              <a:t>4) Future Scope for the home automation system involves making homes even smarter. Homes can be interfaced with the sensors including the motion sensors, light sensors and temperature sensors and thus this may provide the automatic toggling of the devices according to the conditions.</a:t>
            </a:r>
            <a:endParaRPr lang="en-IN" dirty="0">
              <a:solidFill>
                <a:schemeClr val="bg1"/>
              </a:solidFill>
            </a:endParaRPr>
          </a:p>
        </p:txBody>
      </p:sp>
    </p:spTree>
    <p:extLst>
      <p:ext uri="{BB962C8B-B14F-4D97-AF65-F5344CB8AC3E}">
        <p14:creationId xmlns:p14="http://schemas.microsoft.com/office/powerpoint/2010/main" val="387597026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CA99F-0126-64D1-29DB-F0941A968A36}"/>
              </a:ext>
            </a:extLst>
          </p:cNvPr>
          <p:cNvSpPr>
            <a:spLocks noGrp="1"/>
          </p:cNvSpPr>
          <p:nvPr>
            <p:ph type="title"/>
          </p:nvPr>
        </p:nvSpPr>
        <p:spPr/>
        <p:txBody>
          <a:bodyPr/>
          <a:lstStyle/>
          <a:p>
            <a:endParaRPr lang="en-IN" dirty="0"/>
          </a:p>
        </p:txBody>
      </p:sp>
      <p:pic>
        <p:nvPicPr>
          <p:cNvPr id="1028" name="Picture 4" descr="0314 design of thank you note Slide01">
            <a:extLst>
              <a:ext uri="{FF2B5EF4-FFF2-40B4-BE49-F238E27FC236}">
                <a16:creationId xmlns:a16="http://schemas.microsoft.com/office/drawing/2014/main" id="{4A9EFF32-ACF6-3F07-A653-57D7B3AEB1D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5937" t="10530" r="15936" b="5081"/>
          <a:stretch/>
        </p:blipFill>
        <p:spPr bwMode="auto">
          <a:xfrm>
            <a:off x="472218" y="65488"/>
            <a:ext cx="11252750" cy="6792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29108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282D8-A9EF-2358-C036-3325956C2409}"/>
              </a:ext>
            </a:extLst>
          </p:cNvPr>
          <p:cNvSpPr>
            <a:spLocks noGrp="1"/>
          </p:cNvSpPr>
          <p:nvPr>
            <p:ph type="title"/>
          </p:nvPr>
        </p:nvSpPr>
        <p:spPr>
          <a:xfrm>
            <a:off x="1141413" y="618518"/>
            <a:ext cx="9905998" cy="45719"/>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7CB8852C-ECD6-360D-5223-C410C1B584E3}"/>
              </a:ext>
            </a:extLst>
          </p:cNvPr>
          <p:cNvSpPr>
            <a:spLocks noGrp="1"/>
          </p:cNvSpPr>
          <p:nvPr>
            <p:ph idx="1"/>
          </p:nvPr>
        </p:nvSpPr>
        <p:spPr>
          <a:xfrm>
            <a:off x="1141412" y="664237"/>
            <a:ext cx="9905999" cy="5126964"/>
          </a:xfrm>
        </p:spPr>
        <p:txBody>
          <a:bodyPr/>
          <a:lstStyle/>
          <a:p>
            <a:endParaRPr lang="en-US" dirty="0">
              <a:solidFill>
                <a:schemeClr val="bg1"/>
              </a:solidFill>
            </a:endParaRPr>
          </a:p>
          <a:p>
            <a:r>
              <a:rPr lang="en-US" dirty="0">
                <a:solidFill>
                  <a:schemeClr val="bg1"/>
                </a:solidFill>
              </a:rPr>
              <a:t>	Home Automation system(HAS) using Blynk Community that employs the integration of cloud networking, wireless communication, to provide the user with remote control of various lights, fans, and appliances within their home and storing the data in the cloud. The system will automatically change on the basis of sensors' data. This system is designed to be low cost and expandable allowing a variety of devices to be controlled.</a:t>
            </a:r>
            <a:endParaRPr lang="en-IN" dirty="0">
              <a:solidFill>
                <a:schemeClr val="bg1"/>
              </a:solidFill>
            </a:endParaRPr>
          </a:p>
        </p:txBody>
      </p:sp>
    </p:spTree>
    <p:extLst>
      <p:ext uri="{BB962C8B-B14F-4D97-AF65-F5344CB8AC3E}">
        <p14:creationId xmlns:p14="http://schemas.microsoft.com/office/powerpoint/2010/main" val="2979427512"/>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AE950-D82A-E53D-C571-CFC2C767A944}"/>
              </a:ext>
            </a:extLst>
          </p:cNvPr>
          <p:cNvSpPr>
            <a:spLocks noGrp="1"/>
          </p:cNvSpPr>
          <p:nvPr>
            <p:ph type="title"/>
          </p:nvPr>
        </p:nvSpPr>
        <p:spPr>
          <a:xfrm>
            <a:off x="1141413" y="618518"/>
            <a:ext cx="9905998" cy="583265"/>
          </a:xfrm>
        </p:spPr>
        <p:txBody>
          <a:bodyPr>
            <a:normAutofit fontScale="90000"/>
          </a:bodyPr>
          <a:lstStyle/>
          <a:p>
            <a:pPr algn="ctr"/>
            <a:r>
              <a:rPr lang="en-IN" b="1" dirty="0">
                <a:solidFill>
                  <a:schemeClr val="bg1"/>
                </a:solidFill>
              </a:rPr>
              <a:t>introduction</a:t>
            </a:r>
          </a:p>
        </p:txBody>
      </p:sp>
      <p:sp>
        <p:nvSpPr>
          <p:cNvPr id="3" name="Content Placeholder 2">
            <a:extLst>
              <a:ext uri="{FF2B5EF4-FFF2-40B4-BE49-F238E27FC236}">
                <a16:creationId xmlns:a16="http://schemas.microsoft.com/office/drawing/2014/main" id="{0E14C767-9CB9-2BEE-B41C-2250AA48170F}"/>
              </a:ext>
            </a:extLst>
          </p:cNvPr>
          <p:cNvSpPr>
            <a:spLocks noGrp="1"/>
          </p:cNvSpPr>
          <p:nvPr>
            <p:ph idx="1"/>
          </p:nvPr>
        </p:nvSpPr>
        <p:spPr>
          <a:xfrm>
            <a:off x="1141412" y="1105989"/>
            <a:ext cx="9905999" cy="4685212"/>
          </a:xfrm>
        </p:spPr>
        <p:txBody>
          <a:bodyPr>
            <a:normAutofit fontScale="85000" lnSpcReduction="10000"/>
          </a:bodyPr>
          <a:lstStyle/>
          <a:p>
            <a:r>
              <a:rPr lang="en-US" dirty="0">
                <a:solidFill>
                  <a:schemeClr val="bg1"/>
                </a:solidFill>
              </a:rPr>
              <a:t>IOT or internet of things is an upcoming technology that allows us to control hardware devices through the internet .Here we propose to use IOT in order to control home appliances, thus automating modern homes through the internet. </a:t>
            </a:r>
          </a:p>
          <a:p>
            <a:r>
              <a:rPr lang="en-US" dirty="0">
                <a:solidFill>
                  <a:schemeClr val="bg1"/>
                </a:solidFill>
              </a:rPr>
              <a:t>This system uses 4-loads to demonstrate as house Appliances Controlling. Our user friendly interface allows a user to easily control these home appliances through the internet Worldwide.</a:t>
            </a:r>
          </a:p>
          <a:p>
            <a:r>
              <a:rPr lang="en-US" dirty="0">
                <a:solidFill>
                  <a:schemeClr val="bg1"/>
                </a:solidFill>
              </a:rPr>
              <a:t> For this system we use an </a:t>
            </a:r>
            <a:r>
              <a:rPr lang="en-US" dirty="0" err="1">
                <a:solidFill>
                  <a:schemeClr val="bg1"/>
                </a:solidFill>
              </a:rPr>
              <a:t>NodeMCU</a:t>
            </a:r>
            <a:r>
              <a:rPr lang="en-US" dirty="0">
                <a:solidFill>
                  <a:schemeClr val="bg1"/>
                </a:solidFill>
              </a:rPr>
              <a:t> (Node Microcontroller Unit). This microcontroller is interfaced with a Relay modem to get user commands over the internet. Relays are used to switch loads. The entire system is powered by a 5V Adaptor/Charger (Micro- type). </a:t>
            </a:r>
          </a:p>
          <a:p>
            <a:r>
              <a:rPr lang="en-US" dirty="0">
                <a:solidFill>
                  <a:schemeClr val="bg1"/>
                </a:solidFill>
              </a:rPr>
              <a:t>After receiving user commands over the internet, </a:t>
            </a:r>
            <a:r>
              <a:rPr lang="en-US" dirty="0" err="1">
                <a:solidFill>
                  <a:schemeClr val="bg1"/>
                </a:solidFill>
              </a:rPr>
              <a:t>NodeMCU</a:t>
            </a:r>
            <a:r>
              <a:rPr lang="en-US" dirty="0">
                <a:solidFill>
                  <a:schemeClr val="bg1"/>
                </a:solidFill>
              </a:rPr>
              <a:t> processes these instructions to operate these loads accordingly and display the system status on an Smart Phone Display. Thus this system allows for efficient home automation over the internet</a:t>
            </a:r>
            <a:endParaRPr lang="en-IN" dirty="0">
              <a:solidFill>
                <a:schemeClr val="bg1"/>
              </a:solidFill>
            </a:endParaRPr>
          </a:p>
        </p:txBody>
      </p:sp>
    </p:spTree>
    <p:extLst>
      <p:ext uri="{BB962C8B-B14F-4D97-AF65-F5344CB8AC3E}">
        <p14:creationId xmlns:p14="http://schemas.microsoft.com/office/powerpoint/2010/main" val="25382537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6F1FD-F98D-EDBF-62AF-0C2F4D8F8844}"/>
              </a:ext>
            </a:extLst>
          </p:cNvPr>
          <p:cNvSpPr>
            <a:spLocks noGrp="1"/>
          </p:cNvSpPr>
          <p:nvPr>
            <p:ph type="title"/>
          </p:nvPr>
        </p:nvSpPr>
        <p:spPr>
          <a:xfrm>
            <a:off x="1141413" y="618518"/>
            <a:ext cx="9905998" cy="844522"/>
          </a:xfrm>
        </p:spPr>
        <p:txBody>
          <a:bodyPr/>
          <a:lstStyle/>
          <a:p>
            <a:pPr algn="ctr"/>
            <a:r>
              <a:rPr lang="en-IN" b="1" dirty="0">
                <a:solidFill>
                  <a:schemeClr val="bg1"/>
                </a:solidFill>
              </a:rPr>
              <a:t>Problems definition</a:t>
            </a:r>
          </a:p>
        </p:txBody>
      </p:sp>
      <p:sp>
        <p:nvSpPr>
          <p:cNvPr id="3" name="Content Placeholder 2">
            <a:extLst>
              <a:ext uri="{FF2B5EF4-FFF2-40B4-BE49-F238E27FC236}">
                <a16:creationId xmlns:a16="http://schemas.microsoft.com/office/drawing/2014/main" id="{F80B8BA1-CB0A-5EC9-1E01-AB991250A365}"/>
              </a:ext>
            </a:extLst>
          </p:cNvPr>
          <p:cNvSpPr>
            <a:spLocks noGrp="1"/>
          </p:cNvSpPr>
          <p:nvPr>
            <p:ph idx="1"/>
          </p:nvPr>
        </p:nvSpPr>
        <p:spPr>
          <a:xfrm>
            <a:off x="1141412" y="1254034"/>
            <a:ext cx="9905999" cy="4537167"/>
          </a:xfrm>
        </p:spPr>
        <p:txBody>
          <a:bodyPr>
            <a:normAutofit fontScale="92500" lnSpcReduction="20000"/>
          </a:bodyPr>
          <a:lstStyle/>
          <a:p>
            <a:r>
              <a:rPr lang="en-US" dirty="0">
                <a:solidFill>
                  <a:schemeClr val="bg1"/>
                </a:solidFill>
              </a:rPr>
              <a:t>Today people are looking at ways and means to better their life-style using the latest technologies that are available.</a:t>
            </a:r>
          </a:p>
          <a:p>
            <a:r>
              <a:rPr lang="en-US" dirty="0">
                <a:solidFill>
                  <a:schemeClr val="bg1"/>
                </a:solidFill>
              </a:rPr>
              <a:t> Any new facility for home appliance that promises to enhance their life-style is grabbed by the consumers. The more such facilities and appliances are added, it becomes inevitable to have easy and convenient methods and means to control and operate these appliances.</a:t>
            </a:r>
          </a:p>
          <a:p>
            <a:r>
              <a:rPr lang="en-US" dirty="0">
                <a:solidFill>
                  <a:schemeClr val="bg1"/>
                </a:solidFill>
              </a:rPr>
              <a:t> Conventional wall switches are located in different parts of a house and thus necessitates manual operations like to switch on or off these switches to control various appliances. It gets virtually impossible to keep track of appliances that are running and also to monitor their Performances. And Aim is to Built an system which controls home appliances with less efforts, like control using mobile, or voice based controlled....</a:t>
            </a:r>
            <a:endParaRPr lang="en-IN" dirty="0">
              <a:solidFill>
                <a:schemeClr val="bg1"/>
              </a:solidFill>
            </a:endParaRPr>
          </a:p>
        </p:txBody>
      </p:sp>
    </p:spTree>
    <p:extLst>
      <p:ext uri="{BB962C8B-B14F-4D97-AF65-F5344CB8AC3E}">
        <p14:creationId xmlns:p14="http://schemas.microsoft.com/office/powerpoint/2010/main" val="196396405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FB521-F926-E262-FC44-2090271EF7F3}"/>
              </a:ext>
            </a:extLst>
          </p:cNvPr>
          <p:cNvSpPr>
            <a:spLocks noGrp="1"/>
          </p:cNvSpPr>
          <p:nvPr>
            <p:ph type="title"/>
          </p:nvPr>
        </p:nvSpPr>
        <p:spPr>
          <a:xfrm>
            <a:off x="1141413" y="618518"/>
            <a:ext cx="9905998" cy="888065"/>
          </a:xfrm>
        </p:spPr>
        <p:txBody>
          <a:bodyPr/>
          <a:lstStyle/>
          <a:p>
            <a:pPr algn="ctr"/>
            <a:r>
              <a:rPr lang="en-IN" b="1" dirty="0">
                <a:solidFill>
                  <a:schemeClr val="bg1"/>
                </a:solidFill>
              </a:rPr>
              <a:t>Process of operation</a:t>
            </a:r>
          </a:p>
        </p:txBody>
      </p:sp>
      <p:pic>
        <p:nvPicPr>
          <p:cNvPr id="5" name="Content Placeholder 4">
            <a:extLst>
              <a:ext uri="{FF2B5EF4-FFF2-40B4-BE49-F238E27FC236}">
                <a16:creationId xmlns:a16="http://schemas.microsoft.com/office/drawing/2014/main" id="{9C310E24-47EF-D617-B809-6F9F64079466}"/>
              </a:ext>
            </a:extLst>
          </p:cNvPr>
          <p:cNvPicPr>
            <a:picLocks noGrp="1" noChangeAspect="1"/>
          </p:cNvPicPr>
          <p:nvPr>
            <p:ph idx="1"/>
          </p:nvPr>
        </p:nvPicPr>
        <p:blipFill>
          <a:blip r:embed="rId2"/>
          <a:stretch>
            <a:fillRect/>
          </a:stretch>
        </p:blipFill>
        <p:spPr>
          <a:xfrm>
            <a:off x="1141411" y="2442587"/>
            <a:ext cx="9906000" cy="2272773"/>
          </a:xfrm>
        </p:spPr>
      </p:pic>
    </p:spTree>
    <p:extLst>
      <p:ext uri="{BB962C8B-B14F-4D97-AF65-F5344CB8AC3E}">
        <p14:creationId xmlns:p14="http://schemas.microsoft.com/office/powerpoint/2010/main" val="1648308806"/>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5360C-36A9-6D3F-92DD-A7BF295FD0C6}"/>
              </a:ext>
            </a:extLst>
          </p:cNvPr>
          <p:cNvSpPr>
            <a:spLocks noGrp="1"/>
          </p:cNvSpPr>
          <p:nvPr>
            <p:ph type="title"/>
          </p:nvPr>
        </p:nvSpPr>
        <p:spPr>
          <a:xfrm>
            <a:off x="1141413" y="618518"/>
            <a:ext cx="9905998" cy="52042"/>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EAF65B45-0880-4B25-EC72-BB2EF93A72C0}"/>
              </a:ext>
            </a:extLst>
          </p:cNvPr>
          <p:cNvSpPr>
            <a:spLocks noGrp="1"/>
          </p:cNvSpPr>
          <p:nvPr>
            <p:ph idx="1"/>
          </p:nvPr>
        </p:nvSpPr>
        <p:spPr>
          <a:xfrm>
            <a:off x="1141412" y="722602"/>
            <a:ext cx="9905999" cy="5068599"/>
          </a:xfrm>
        </p:spPr>
        <p:txBody>
          <a:bodyPr/>
          <a:lstStyle/>
          <a:p>
            <a:pPr marL="0" indent="0">
              <a:buNone/>
            </a:pPr>
            <a:r>
              <a:rPr lang="en-US" b="1" dirty="0">
                <a:solidFill>
                  <a:schemeClr val="bg1"/>
                </a:solidFill>
              </a:rPr>
              <a:t>1) Android Device :</a:t>
            </a:r>
          </a:p>
          <a:p>
            <a:pPr marL="0" indent="0">
              <a:buNone/>
            </a:pPr>
            <a:r>
              <a:rPr lang="en-US" dirty="0"/>
              <a:t>	</a:t>
            </a:r>
            <a:r>
              <a:rPr lang="en-US" dirty="0">
                <a:solidFill>
                  <a:schemeClr val="bg1"/>
                </a:solidFill>
              </a:rPr>
              <a:t>The Device used to provide the Commands, Control the Appliances, Switch the Loads over the Internet (Internet of Things) Through Voice </a:t>
            </a:r>
            <a:r>
              <a:rPr lang="en-US" dirty="0" err="1">
                <a:solidFill>
                  <a:schemeClr val="bg1"/>
                </a:solidFill>
              </a:rPr>
              <a:t>Commants</a:t>
            </a:r>
            <a:r>
              <a:rPr lang="en-US" dirty="0">
                <a:solidFill>
                  <a:schemeClr val="bg1"/>
                </a:solidFill>
              </a:rPr>
              <a:t> Or Swiping on Screen/Display of Smartphones.</a:t>
            </a:r>
          </a:p>
          <a:p>
            <a:pPr marL="0" indent="0">
              <a:buNone/>
            </a:pPr>
            <a:endParaRPr lang="en-US" dirty="0">
              <a:solidFill>
                <a:schemeClr val="bg1"/>
              </a:solidFill>
            </a:endParaRPr>
          </a:p>
          <a:p>
            <a:pPr marL="0" indent="0">
              <a:buNone/>
            </a:pPr>
            <a:r>
              <a:rPr lang="en-US" b="1" dirty="0">
                <a:solidFill>
                  <a:schemeClr val="bg1"/>
                </a:solidFill>
              </a:rPr>
              <a:t>2) </a:t>
            </a:r>
            <a:r>
              <a:rPr lang="en-US" b="1" dirty="0" err="1">
                <a:solidFill>
                  <a:schemeClr val="bg1"/>
                </a:solidFill>
              </a:rPr>
              <a:t>NodeMCU</a:t>
            </a:r>
            <a:r>
              <a:rPr lang="en-US" b="1" dirty="0">
                <a:solidFill>
                  <a:schemeClr val="bg1"/>
                </a:solidFill>
              </a:rPr>
              <a:t> Processing :</a:t>
            </a:r>
          </a:p>
          <a:p>
            <a:pPr marL="0" indent="0">
              <a:buNone/>
            </a:pPr>
            <a:r>
              <a:rPr lang="en-US" dirty="0"/>
              <a:t>	</a:t>
            </a:r>
            <a:r>
              <a:rPr lang="en-US" dirty="0">
                <a:solidFill>
                  <a:schemeClr val="bg1"/>
                </a:solidFill>
              </a:rPr>
              <a:t>The Heart Of Home Automation, Used to Process the Information /Commands/Instruction provided by the User or Owner, Its function is to Process the data &amp; Pass the signal to the Relay and Switch the loads as per given Input</a:t>
            </a:r>
            <a:endParaRPr lang="en-IN" dirty="0">
              <a:solidFill>
                <a:schemeClr val="bg1"/>
              </a:solidFill>
            </a:endParaRPr>
          </a:p>
        </p:txBody>
      </p:sp>
    </p:spTree>
    <p:extLst>
      <p:ext uri="{BB962C8B-B14F-4D97-AF65-F5344CB8AC3E}">
        <p14:creationId xmlns:p14="http://schemas.microsoft.com/office/powerpoint/2010/main" val="55397750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04BE4-C6E0-A0CB-53F4-F334CB4DBB6A}"/>
              </a:ext>
            </a:extLst>
          </p:cNvPr>
          <p:cNvSpPr>
            <a:spLocks noGrp="1"/>
          </p:cNvSpPr>
          <p:nvPr>
            <p:ph type="title"/>
          </p:nvPr>
        </p:nvSpPr>
        <p:spPr>
          <a:xfrm>
            <a:off x="1141413" y="618518"/>
            <a:ext cx="9905998" cy="60751"/>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2CD9B2A0-C982-B219-BC10-EE5A6FAC9DB4}"/>
              </a:ext>
            </a:extLst>
          </p:cNvPr>
          <p:cNvSpPr>
            <a:spLocks noGrp="1"/>
          </p:cNvSpPr>
          <p:nvPr>
            <p:ph idx="1"/>
          </p:nvPr>
        </p:nvSpPr>
        <p:spPr>
          <a:xfrm>
            <a:off x="1141412" y="679269"/>
            <a:ext cx="9905999" cy="5111932"/>
          </a:xfrm>
        </p:spPr>
        <p:txBody>
          <a:bodyPr/>
          <a:lstStyle/>
          <a:p>
            <a:pPr marL="0" indent="0">
              <a:buNone/>
            </a:pPr>
            <a:r>
              <a:rPr lang="en-US" b="1" dirty="0">
                <a:solidFill>
                  <a:schemeClr val="bg1"/>
                </a:solidFill>
              </a:rPr>
              <a:t>3) Applications/Appliances:</a:t>
            </a:r>
          </a:p>
          <a:p>
            <a:pPr marL="0" indent="0">
              <a:buNone/>
            </a:pPr>
            <a:r>
              <a:rPr lang="en-US" dirty="0"/>
              <a:t>	</a:t>
            </a:r>
            <a:r>
              <a:rPr lang="en-US" dirty="0">
                <a:solidFill>
                  <a:schemeClr val="bg1"/>
                </a:solidFill>
              </a:rPr>
              <a:t>The Load Can be of any type which is the output of the circuit. The Output </a:t>
            </a:r>
            <a:r>
              <a:rPr lang="en-US" dirty="0" err="1">
                <a:solidFill>
                  <a:schemeClr val="bg1"/>
                </a:solidFill>
              </a:rPr>
              <a:t>oif</a:t>
            </a:r>
            <a:r>
              <a:rPr lang="en-US" dirty="0">
                <a:solidFill>
                  <a:schemeClr val="bg1"/>
                </a:solidFill>
              </a:rPr>
              <a:t> relay drives the appliances. </a:t>
            </a:r>
            <a:r>
              <a:rPr lang="en-US" dirty="0" err="1">
                <a:solidFill>
                  <a:schemeClr val="bg1"/>
                </a:solidFill>
              </a:rPr>
              <a:t>i.e</a:t>
            </a:r>
            <a:r>
              <a:rPr lang="en-US" dirty="0">
                <a:solidFill>
                  <a:schemeClr val="bg1"/>
                </a:solidFill>
              </a:rPr>
              <a:t> switch the Loads.</a:t>
            </a:r>
          </a:p>
          <a:p>
            <a:pPr marL="0" indent="0">
              <a:buNone/>
            </a:pPr>
            <a:r>
              <a:rPr lang="en-US" dirty="0">
                <a:solidFill>
                  <a:schemeClr val="bg1"/>
                </a:solidFill>
              </a:rPr>
              <a:t> Fans</a:t>
            </a:r>
          </a:p>
          <a:p>
            <a:pPr marL="0" indent="0">
              <a:buNone/>
            </a:pPr>
            <a:r>
              <a:rPr lang="en-US" dirty="0">
                <a:solidFill>
                  <a:schemeClr val="bg1"/>
                </a:solidFill>
              </a:rPr>
              <a:t> Led Bulbs</a:t>
            </a:r>
          </a:p>
          <a:p>
            <a:pPr marL="0" indent="0">
              <a:buNone/>
            </a:pPr>
            <a:r>
              <a:rPr lang="en-US" dirty="0">
                <a:solidFill>
                  <a:schemeClr val="bg1"/>
                </a:solidFill>
              </a:rPr>
              <a:t> Computers</a:t>
            </a:r>
          </a:p>
          <a:p>
            <a:pPr marL="0" indent="0">
              <a:buNone/>
            </a:pPr>
            <a:r>
              <a:rPr lang="en-US" dirty="0">
                <a:solidFill>
                  <a:schemeClr val="bg1"/>
                </a:solidFill>
              </a:rPr>
              <a:t> Motors</a:t>
            </a:r>
          </a:p>
          <a:p>
            <a:pPr marL="0" indent="0">
              <a:buNone/>
            </a:pPr>
            <a:r>
              <a:rPr lang="en-US" dirty="0">
                <a:solidFill>
                  <a:schemeClr val="bg1"/>
                </a:solidFill>
              </a:rPr>
              <a:t> Pumps</a:t>
            </a:r>
          </a:p>
          <a:p>
            <a:pPr marL="0" indent="0">
              <a:buNone/>
            </a:pPr>
            <a:r>
              <a:rPr lang="en-US" dirty="0">
                <a:solidFill>
                  <a:schemeClr val="bg1"/>
                </a:solidFill>
              </a:rPr>
              <a:t>  Tele-Vision(T.V) </a:t>
            </a:r>
            <a:r>
              <a:rPr lang="en-US" dirty="0" err="1">
                <a:solidFill>
                  <a:schemeClr val="bg1"/>
                </a:solidFill>
              </a:rPr>
              <a:t>etc</a:t>
            </a:r>
            <a:r>
              <a:rPr lang="en-US" dirty="0">
                <a:solidFill>
                  <a:schemeClr val="bg1"/>
                </a:solidFill>
              </a:rPr>
              <a:t>….</a:t>
            </a:r>
            <a:endParaRPr lang="en-IN" dirty="0">
              <a:solidFill>
                <a:schemeClr val="bg1"/>
              </a:solidFill>
            </a:endParaRPr>
          </a:p>
        </p:txBody>
      </p:sp>
    </p:spTree>
    <p:extLst>
      <p:ext uri="{BB962C8B-B14F-4D97-AF65-F5344CB8AC3E}">
        <p14:creationId xmlns:p14="http://schemas.microsoft.com/office/powerpoint/2010/main" val="287416943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93FEE-BD1F-FD0D-B52C-0EE06202E1A3}"/>
              </a:ext>
            </a:extLst>
          </p:cNvPr>
          <p:cNvSpPr>
            <a:spLocks noGrp="1"/>
          </p:cNvSpPr>
          <p:nvPr>
            <p:ph type="title"/>
          </p:nvPr>
        </p:nvSpPr>
        <p:spPr>
          <a:xfrm>
            <a:off x="1141413" y="618518"/>
            <a:ext cx="9905998" cy="757436"/>
          </a:xfrm>
        </p:spPr>
        <p:txBody>
          <a:bodyPr/>
          <a:lstStyle/>
          <a:p>
            <a:pPr algn="ctr"/>
            <a:r>
              <a:rPr lang="pt-BR" b="1" dirty="0">
                <a:solidFill>
                  <a:schemeClr val="bg1"/>
                </a:solidFill>
              </a:rPr>
              <a:t>Node MCU ESP 8266 12E</a:t>
            </a:r>
            <a:endParaRPr lang="en-IN" dirty="0"/>
          </a:p>
        </p:txBody>
      </p:sp>
      <p:sp>
        <p:nvSpPr>
          <p:cNvPr id="4" name="Content Placeholder 3">
            <a:extLst>
              <a:ext uri="{FF2B5EF4-FFF2-40B4-BE49-F238E27FC236}">
                <a16:creationId xmlns:a16="http://schemas.microsoft.com/office/drawing/2014/main" id="{F5284F3F-18F9-F8BC-35B5-828C1456E786}"/>
              </a:ext>
            </a:extLst>
          </p:cNvPr>
          <p:cNvSpPr>
            <a:spLocks noGrp="1"/>
          </p:cNvSpPr>
          <p:nvPr>
            <p:ph idx="1"/>
          </p:nvPr>
        </p:nvSpPr>
        <p:spPr/>
        <p:txBody>
          <a:bodyPr/>
          <a:lstStyle/>
          <a:p>
            <a:endParaRPr lang="en-IN" dirty="0"/>
          </a:p>
        </p:txBody>
      </p:sp>
      <p:pic>
        <p:nvPicPr>
          <p:cNvPr id="1028" name="Picture 4" descr="NODEMCU - ESP8266 Wifi Development Board buy online at Low Price in India -  ElectronicsComp.com">
            <a:extLst>
              <a:ext uri="{FF2B5EF4-FFF2-40B4-BE49-F238E27FC236}">
                <a16:creationId xmlns:a16="http://schemas.microsoft.com/office/drawing/2014/main" id="{41320BAD-769A-BC37-DD2F-810B8F43711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8540" b="20762"/>
          <a:stretch/>
        </p:blipFill>
        <p:spPr bwMode="auto">
          <a:xfrm>
            <a:off x="2760617" y="1811382"/>
            <a:ext cx="6810103" cy="41626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257527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879</TotalTime>
  <Words>1953</Words>
  <Application>Microsoft Office PowerPoint</Application>
  <PresentationFormat>Widescreen</PresentationFormat>
  <Paragraphs>91</Paragraphs>
  <Slides>27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Tw Cen MT</vt:lpstr>
      <vt:lpstr>Wingdings</vt:lpstr>
      <vt:lpstr>Circuit</vt:lpstr>
      <vt:lpstr>Home automation using nodemcu and blynk.</vt:lpstr>
      <vt:lpstr>PowerPoint Presentation</vt:lpstr>
      <vt:lpstr>PowerPoint Presentation</vt:lpstr>
      <vt:lpstr>introduction</vt:lpstr>
      <vt:lpstr>Problems definition</vt:lpstr>
      <vt:lpstr>Process of operation</vt:lpstr>
      <vt:lpstr>PowerPoint Presentation</vt:lpstr>
      <vt:lpstr>PowerPoint Presentation</vt:lpstr>
      <vt:lpstr>Node MCU ESP 8266 12E</vt:lpstr>
      <vt:lpstr>PowerPoint Presentation</vt:lpstr>
      <vt:lpstr>Pin diagram</vt:lpstr>
      <vt:lpstr>Features of node mcu</vt:lpstr>
      <vt:lpstr>Relay module</vt:lpstr>
      <vt:lpstr>PowerPoint Presentation</vt:lpstr>
      <vt:lpstr>Features of relay module</vt:lpstr>
      <vt:lpstr>PowerPoint Presentation</vt:lpstr>
      <vt:lpstr>Pin description of relay module</vt:lpstr>
      <vt:lpstr>Flow chart of programme</vt:lpstr>
      <vt:lpstr>advantages</vt:lpstr>
      <vt:lpstr>PowerPoint Presentation</vt:lpstr>
      <vt:lpstr>applications</vt:lpstr>
      <vt:lpstr>PowerPoint Presentation</vt:lpstr>
      <vt:lpstr>Video demonstration </vt:lpstr>
      <vt:lpstr>conclusion</vt:lpstr>
      <vt:lpstr>Future scope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automation using nodemcu and blynk.</dc:title>
  <dc:creator>jaya ram</dc:creator>
  <cp:lastModifiedBy>thahesh khan</cp:lastModifiedBy>
  <cp:revision>6</cp:revision>
  <dcterms:created xsi:type="dcterms:W3CDTF">2023-04-17T19:32:26Z</dcterms:created>
  <dcterms:modified xsi:type="dcterms:W3CDTF">2024-06-29T07:35:03Z</dcterms:modified>
</cp:coreProperties>
</file>

<file path=docProps/thumbnail.jpeg>
</file>